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Lst>
  <p:notesMasterIdLst>
    <p:notesMasterId r:id="rId58"/>
  </p:notesMasterIdLst>
  <p:handoutMasterIdLst>
    <p:handoutMasterId r:id="rId59"/>
  </p:handoutMasterIdLst>
  <p:sldIdLst>
    <p:sldId id="257" r:id="rId7"/>
    <p:sldId id="260" r:id="rId8"/>
    <p:sldId id="407" r:id="rId9"/>
    <p:sldId id="413" r:id="rId10"/>
    <p:sldId id="1085" r:id="rId11"/>
    <p:sldId id="424" r:id="rId12"/>
    <p:sldId id="419" r:id="rId13"/>
    <p:sldId id="425" r:id="rId14"/>
    <p:sldId id="256" r:id="rId15"/>
    <p:sldId id="426" r:id="rId16"/>
    <p:sldId id="258" r:id="rId17"/>
    <p:sldId id="270" r:id="rId18"/>
    <p:sldId id="271" r:id="rId19"/>
    <p:sldId id="273" r:id="rId20"/>
    <p:sldId id="274" r:id="rId21"/>
    <p:sldId id="259" r:id="rId22"/>
    <p:sldId id="427" r:id="rId23"/>
    <p:sldId id="428" r:id="rId24"/>
    <p:sldId id="429" r:id="rId25"/>
    <p:sldId id="430" r:id="rId26"/>
    <p:sldId id="431" r:id="rId27"/>
    <p:sldId id="261" r:id="rId28"/>
    <p:sldId id="262" r:id="rId29"/>
    <p:sldId id="263" r:id="rId30"/>
    <p:sldId id="264" r:id="rId31"/>
    <p:sldId id="265" r:id="rId32"/>
    <p:sldId id="266" r:id="rId33"/>
    <p:sldId id="267" r:id="rId34"/>
    <p:sldId id="268" r:id="rId35"/>
    <p:sldId id="432" r:id="rId36"/>
    <p:sldId id="433" r:id="rId37"/>
    <p:sldId id="460" r:id="rId38"/>
    <p:sldId id="461" r:id="rId39"/>
    <p:sldId id="290" r:id="rId40"/>
    <p:sldId id="1078" r:id="rId41"/>
    <p:sldId id="455" r:id="rId42"/>
    <p:sldId id="1077" r:id="rId43"/>
    <p:sldId id="1076" r:id="rId44"/>
    <p:sldId id="458" r:id="rId45"/>
    <p:sldId id="1084" r:id="rId46"/>
    <p:sldId id="457" r:id="rId47"/>
    <p:sldId id="1088" r:id="rId48"/>
    <p:sldId id="1071" r:id="rId49"/>
    <p:sldId id="1087" r:id="rId50"/>
    <p:sldId id="1086" r:id="rId51"/>
    <p:sldId id="1080" r:id="rId52"/>
    <p:sldId id="1081" r:id="rId53"/>
    <p:sldId id="1082" r:id="rId54"/>
    <p:sldId id="1083" r:id="rId55"/>
    <p:sldId id="1070" r:id="rId56"/>
    <p:sldId id="107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EEC33A-84B5-157B-D9B4-737331BE4BEF}" name="Janine Compton" initials="JC" userId="S::janine.compton@secamb.nhs.uk::c41df9e2-5689-40cd-bdbd-5c3dbcf0d845" providerId="AD"/>
  <p188:author id="{72678351-338C-5F4E-6362-A4636A02DA08}" name="Louis Parsons" initials="LP" userId="S::louis.parsons@secamb.nhs.uk::52049543-4504-42af-be7a-76a55ce5cf4f" providerId="AD"/>
  <p188:author id="{C2257769-D688-D5C7-36C8-52E06F766DB8}" name="Alex Croft" initials="AC" userId="S::Alex.Croft@secamb.nhs.uk::fd8259a8-a48c-4168-87ae-4cd245e545a3" providerId="AD"/>
  <p188:author id="{4CF08374-A250-1DE1-9F7A-4898AC5887D1}" name="Tanisha Perry-Warner" initials="TPW" userId="S::Tanisha.Perry-Warner@secamb.nhs.uk::76e23ce6-e7e0-4d46-97de-5a49cc6f5a92" providerId="AD"/>
  <p188:author id="{9C200C7A-692A-88F6-53E9-1FC9359AB997}" name="Louis" initials="LXP" userId="Louis" providerId="None"/>
  <p188:author id="{FE4622A5-3C48-06CB-F4FA-A6663E115789}" name="Finn O'sullivan" initials="FO" userId="S::finn.osullivan@secamb.nhs.uk::0eb7faa2-f5cd-4e35-838f-7349435f9d44" providerId="AD"/>
  <p188:author id="{91F897DE-649C-2001-A466-CF2E6A2E04E1}" name="Louis Parsons" initials="LP" userId="S::Louis.Parsons@secamb.nhs.uk::52049543-4504-42af-be7a-76a55ce5cf4f" providerId="AD"/>
  <p188:author id="{3DFDDDDF-9F31-911D-B017-39DDEC0468CF}" name="David Ruiz-Celada" initials="DRC" userId="S::David.Ruiz-Celada@secamb.nhs.uk::a750a9db-e179-4f3c-b822-529acca77071" providerId="AD"/>
  <p188:author id="{DA6B17EC-190D-AA2D-EE9B-F4D76703234B}" name="Matthew Harris" initials="MH" userId="S::Matthew.Harris@secamb.nhs.uk::7795ad44-7d93-4d37-8ecd-b790b38ebc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36BCEE"/>
    <a:srgbClr val="005EB8"/>
    <a:srgbClr val="425563"/>
    <a:srgbClr val="52A46F"/>
    <a:srgbClr val="78BC91"/>
    <a:srgbClr val="7F3548"/>
    <a:srgbClr val="A2445D"/>
    <a:srgbClr val="BA5B73"/>
    <a:srgbClr val="80A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8A98D-4434-481C-BC96-0E1AA1A4231E}" v="11" dt="2023-09-12T22:45:38.813"/>
    <p1510:client id="{69645E1C-4B62-75C1-EF62-9179C35301ED}" v="18" dt="2023-09-12T10:47:30.111"/>
    <p1510:client id="{D3CBA1BD-365B-4170-83D6-B425E9F56B22}" v="2" dt="2023-09-13T07:08:19.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96" autoAdjust="0"/>
  </p:normalViewPr>
  <p:slideViewPr>
    <p:cSldViewPr snapToGrid="0">
      <p:cViewPr varScale="1">
        <p:scale>
          <a:sx n="95" d="100"/>
          <a:sy n="95" d="100"/>
        </p:scale>
        <p:origin x="1158"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65+ Population</a:t>
            </a:r>
          </a:p>
        </c:rich>
      </c:tx>
      <c:layout>
        <c:manualLayout>
          <c:xMode val="edge"/>
          <c:yMode val="edge"/>
          <c:x val="0.17471973049209255"/>
          <c:y val="0.1944444444444444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230792882638397E-2"/>
          <c:y val="0.17171296296296296"/>
          <c:w val="0.90518348194591114"/>
          <c:h val="0.72088764946048411"/>
        </c:manualLayout>
      </c:layout>
      <c:barChart>
        <c:barDir val="col"/>
        <c:grouping val="clustered"/>
        <c:varyColors val="0"/>
        <c:dLbls>
          <c:showLegendKey val="0"/>
          <c:showVal val="0"/>
          <c:showCatName val="0"/>
          <c:showSerName val="0"/>
          <c:showPercent val="0"/>
          <c:showBubbleSize val="0"/>
        </c:dLbls>
        <c:gapWidth val="25"/>
        <c:overlap val="-27"/>
        <c:axId val="384710927"/>
        <c:axId val="384708847"/>
      </c:barChart>
      <c:catAx>
        <c:axId val="38471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84708847"/>
        <c:crosses val="autoZero"/>
        <c:auto val="1"/>
        <c:lblAlgn val="ctr"/>
        <c:lblOffset val="100"/>
        <c:noMultiLvlLbl val="0"/>
      </c:catAx>
      <c:valAx>
        <c:axId val="384708847"/>
        <c:scaling>
          <c:orientation val="minMax"/>
          <c:min val="0"/>
        </c:scaling>
        <c:delete val="1"/>
        <c:axPos val="l"/>
        <c:numFmt formatCode="0.0%" sourceLinked="1"/>
        <c:majorTickMark val="out"/>
        <c:minorTickMark val="none"/>
        <c:tickLblPos val="nextTo"/>
        <c:crossAx val="38471092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Top</a:t>
            </a:r>
            <a:r>
              <a:rPr lang="en-GB" baseline="0"/>
              <a:t> 15 Patient Conditions </a:t>
            </a:r>
            <a:endParaRPr lang="en-GB"/>
          </a:p>
        </c:rich>
      </c:tx>
      <c:layout>
        <c:manualLayout>
          <c:xMode val="edge"/>
          <c:yMode val="edge"/>
          <c:x val="0.32156019777396899"/>
          <c:y val="1.0344041180686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9307284216314211"/>
          <c:y val="7.6201103364392606E-2"/>
          <c:w val="0.6829227934069616"/>
          <c:h val="0.88242273191286036"/>
        </c:manualLayout>
      </c:layout>
      <c:barChart>
        <c:barDir val="bar"/>
        <c:grouping val="clustered"/>
        <c:varyColors val="0"/>
        <c:ser>
          <c:idx val="0"/>
          <c:order val="0"/>
          <c:spPr>
            <a:solidFill>
              <a:srgbClr val="005E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Sheet6!$A$30:$B$44</c:f>
              <c:strCache>
                <c:ptCount val="15"/>
                <c:pt idx="0">
                  <c:v>Cardiovascular</c:v>
                </c:pt>
                <c:pt idx="1">
                  <c:v>Respiratory</c:v>
                </c:pt>
                <c:pt idx="2">
                  <c:v>Gastrointestinal</c:v>
                </c:pt>
                <c:pt idx="3">
                  <c:v>Neurological</c:v>
                </c:pt>
                <c:pt idx="4">
                  <c:v>Falls</c:v>
                </c:pt>
                <c:pt idx="5">
                  <c:v>Mental Health</c:v>
                </c:pt>
                <c:pt idx="6">
                  <c:v>Musculoskeletal</c:v>
                </c:pt>
                <c:pt idx="7">
                  <c:v>Endocrine</c:v>
                </c:pt>
                <c:pt idx="8">
                  <c:v>Trauma</c:v>
                </c:pt>
                <c:pt idx="9">
                  <c:v>Geniotourinary</c:v>
                </c:pt>
                <c:pt idx="10">
                  <c:v>Social Problem</c:v>
                </c:pt>
                <c:pt idx="11">
                  <c:v>Skin</c:v>
                </c:pt>
                <c:pt idx="12">
                  <c:v>Transport Only</c:v>
                </c:pt>
                <c:pt idx="13">
                  <c:v>Substance Misuse</c:v>
                </c:pt>
                <c:pt idx="14">
                  <c:v>ENT / Oral</c:v>
                </c:pt>
              </c:strCache>
            </c:strRef>
          </c:cat>
          <c:val>
            <c:numRef>
              <c:f>Sheet6!$D$30:$D$44</c:f>
              <c:numCache>
                <c:formatCode>0.0%</c:formatCode>
                <c:ptCount val="15"/>
                <c:pt idx="0">
                  <c:v>0.14427086909960857</c:v>
                </c:pt>
                <c:pt idx="1">
                  <c:v>0.11593377122080777</c:v>
                </c:pt>
                <c:pt idx="2">
                  <c:v>0.10400724574470258</c:v>
                </c:pt>
                <c:pt idx="3">
                  <c:v>0.1029511933021405</c:v>
                </c:pt>
                <c:pt idx="4">
                  <c:v>8.4461923648707582E-2</c:v>
                </c:pt>
                <c:pt idx="5">
                  <c:v>7.062745105317568E-2</c:v>
                </c:pt>
                <c:pt idx="6">
                  <c:v>7.0352766059328248E-2</c:v>
                </c:pt>
                <c:pt idx="7">
                  <c:v>6.9621510062193873E-2</c:v>
                </c:pt>
                <c:pt idx="8">
                  <c:v>6.1173090521697331E-2</c:v>
                </c:pt>
                <c:pt idx="9">
                  <c:v>3.8628505249638546E-2</c:v>
                </c:pt>
                <c:pt idx="10">
                  <c:v>3.729034389447642E-2</c:v>
                </c:pt>
                <c:pt idx="11">
                  <c:v>2.4948078968223771E-2</c:v>
                </c:pt>
                <c:pt idx="12">
                  <c:v>2.0384224915042531E-2</c:v>
                </c:pt>
                <c:pt idx="13">
                  <c:v>1.7939899665738057E-2</c:v>
                </c:pt>
                <c:pt idx="14">
                  <c:v>1.4083173873745126E-2</c:v>
                </c:pt>
              </c:numCache>
            </c:numRef>
          </c:val>
          <c:extLst>
            <c:ext xmlns:c16="http://schemas.microsoft.com/office/drawing/2014/chart" uri="{C3380CC4-5D6E-409C-BE32-E72D297353CC}">
              <c16:uniqueId val="{00000000-076A-40F9-A567-2695AD9DC1F8}"/>
            </c:ext>
          </c:extLst>
        </c:ser>
        <c:dLbls>
          <c:showLegendKey val="0"/>
          <c:showVal val="0"/>
          <c:showCatName val="0"/>
          <c:showSerName val="0"/>
          <c:showPercent val="0"/>
          <c:showBubbleSize val="0"/>
        </c:dLbls>
        <c:gapWidth val="50"/>
        <c:axId val="1108949055"/>
        <c:axId val="1108947391"/>
      </c:barChart>
      <c:catAx>
        <c:axId val="11089490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08947391"/>
        <c:crosses val="autoZero"/>
        <c:auto val="1"/>
        <c:lblAlgn val="ctr"/>
        <c:lblOffset val="100"/>
        <c:noMultiLvlLbl val="0"/>
      </c:catAx>
      <c:valAx>
        <c:axId val="1108947391"/>
        <c:scaling>
          <c:orientation val="minMax"/>
          <c:max val="0.15000000000000002"/>
          <c:min val="0"/>
        </c:scaling>
        <c:delete val="1"/>
        <c:axPos val="t"/>
        <c:numFmt formatCode="0.0%" sourceLinked="1"/>
        <c:majorTickMark val="out"/>
        <c:minorTickMark val="none"/>
        <c:tickLblPos val="nextTo"/>
        <c:crossAx val="1108949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6B2139-E468-42B1-AD38-00586EE4A45F}" type="doc">
      <dgm:prSet loTypeId="urn:microsoft.com/office/officeart/2005/8/layout/process1" loCatId="process" qsTypeId="urn:microsoft.com/office/officeart/2005/8/quickstyle/simple1" qsCatId="simple" csTypeId="urn:microsoft.com/office/officeart/2005/8/colors/colorful5" csCatId="colorful" phldr="1"/>
      <dgm:spPr/>
    </dgm:pt>
    <dgm:pt modelId="{F1FD0D91-DDBB-49CF-AE0F-98903AF05A74}">
      <dgm:prSet phldrT="[Text]" custT="1"/>
      <dgm:spPr>
        <a:solidFill>
          <a:srgbClr val="005EB8"/>
        </a:solidFill>
      </dgm:spPr>
      <dgm:t>
        <a:bodyPr/>
        <a:lstStyle/>
        <a:p>
          <a:r>
            <a:rPr lang="en-GB" sz="2700" b="1">
              <a:latin typeface="Calibri" panose="020F0502020204030204" pitchFamily="34" charset="0"/>
              <a:cs typeface="Calibri" panose="020F0502020204030204" pitchFamily="34" charset="0"/>
            </a:rPr>
            <a:t>Frame</a:t>
          </a:r>
        </a:p>
        <a:p>
          <a:r>
            <a:rPr lang="en-GB" sz="2700" b="1">
              <a:latin typeface="Calibri" panose="020F0502020204030204" pitchFamily="34" charset="0"/>
              <a:cs typeface="Calibri" panose="020F0502020204030204" pitchFamily="34" charset="0"/>
            </a:rPr>
            <a:t>Diagnose</a:t>
          </a:r>
        </a:p>
        <a:p>
          <a:r>
            <a:rPr lang="en-GB" sz="2700" b="1">
              <a:latin typeface="Calibri" panose="020F0502020204030204" pitchFamily="34" charset="0"/>
              <a:cs typeface="Calibri" panose="020F0502020204030204" pitchFamily="34" charset="0"/>
            </a:rPr>
            <a:t>Forecast</a:t>
          </a:r>
        </a:p>
      </dgm:t>
    </dgm:pt>
    <dgm:pt modelId="{8458BB3C-8060-4934-B4AD-277A6BA3463A}" type="parTrans" cxnId="{81C3FD6A-2C4E-4BE8-AFEE-78C90577C985}">
      <dgm:prSet/>
      <dgm:spPr/>
      <dgm:t>
        <a:bodyPr/>
        <a:lstStyle/>
        <a:p>
          <a:endParaRPr lang="en-GB"/>
        </a:p>
      </dgm:t>
    </dgm:pt>
    <dgm:pt modelId="{3E7B3A8C-BDFC-4FD0-94BA-1EC30F4969C9}" type="sibTrans" cxnId="{81C3FD6A-2C4E-4BE8-AFEE-78C90577C985}">
      <dgm:prSet/>
      <dgm:spPr/>
      <dgm:t>
        <a:bodyPr/>
        <a:lstStyle/>
        <a:p>
          <a:endParaRPr lang="en-GB"/>
        </a:p>
      </dgm:t>
    </dgm:pt>
    <dgm:pt modelId="{CB4B39CC-EE41-4C97-8B81-3AA15D220091}">
      <dgm:prSet phldrT="[Text]"/>
      <dgm:spPr/>
      <dgm:t>
        <a:bodyPr/>
        <a:lstStyle/>
        <a:p>
          <a:r>
            <a:rPr lang="en-GB"/>
            <a:t>Generate Strategic Options</a:t>
          </a:r>
        </a:p>
        <a:p>
          <a:r>
            <a:rPr lang="en-GB"/>
            <a:t>Evaluate </a:t>
          </a:r>
        </a:p>
      </dgm:t>
    </dgm:pt>
    <dgm:pt modelId="{DEBE9586-9DD0-4461-B176-216E09D45883}" type="parTrans" cxnId="{F1C947E7-039B-4BF0-AB68-99F1250EC0F9}">
      <dgm:prSet/>
      <dgm:spPr/>
      <dgm:t>
        <a:bodyPr/>
        <a:lstStyle/>
        <a:p>
          <a:endParaRPr lang="en-GB"/>
        </a:p>
      </dgm:t>
    </dgm:pt>
    <dgm:pt modelId="{FE1383CE-A791-49E5-AF62-E38CB2F40133}" type="sibTrans" cxnId="{F1C947E7-039B-4BF0-AB68-99F1250EC0F9}">
      <dgm:prSet/>
      <dgm:spPr>
        <a:solidFill>
          <a:srgbClr val="33CCCC"/>
        </a:solidFill>
      </dgm:spPr>
      <dgm:t>
        <a:bodyPr/>
        <a:lstStyle/>
        <a:p>
          <a:endParaRPr lang="en-GB"/>
        </a:p>
      </dgm:t>
    </dgm:pt>
    <dgm:pt modelId="{D56F7A86-6049-4193-A775-0171A3BF2A05}">
      <dgm:prSet phldrT="[Text]"/>
      <dgm:spPr>
        <a:solidFill>
          <a:srgbClr val="33CCCC"/>
        </a:solidFill>
      </dgm:spPr>
      <dgm:t>
        <a:bodyPr/>
        <a:lstStyle/>
        <a:p>
          <a:r>
            <a:rPr lang="en-GB"/>
            <a:t>Implement</a:t>
          </a:r>
        </a:p>
        <a:p>
          <a:r>
            <a:rPr lang="en-GB"/>
            <a:t>Transform</a:t>
          </a:r>
        </a:p>
      </dgm:t>
    </dgm:pt>
    <dgm:pt modelId="{E099DB83-C9A8-4A4D-BDA9-47A8DB9CBE9E}" type="parTrans" cxnId="{C72DDDBC-AE29-4663-8F00-80CE6F6D32E5}">
      <dgm:prSet/>
      <dgm:spPr/>
      <dgm:t>
        <a:bodyPr/>
        <a:lstStyle/>
        <a:p>
          <a:endParaRPr lang="en-GB"/>
        </a:p>
      </dgm:t>
    </dgm:pt>
    <dgm:pt modelId="{F58E53A8-1C74-4F59-B0B1-4AA0532EBCA6}" type="sibTrans" cxnId="{C72DDDBC-AE29-4663-8F00-80CE6F6D32E5}">
      <dgm:prSet/>
      <dgm:spPr/>
      <dgm:t>
        <a:bodyPr/>
        <a:lstStyle/>
        <a:p>
          <a:endParaRPr lang="en-GB"/>
        </a:p>
      </dgm:t>
    </dgm:pt>
    <dgm:pt modelId="{7DB17157-40B0-45A2-8CDD-90A93622E685}" type="pres">
      <dgm:prSet presAssocID="{716B2139-E468-42B1-AD38-00586EE4A45F}" presName="Name0" presStyleCnt="0">
        <dgm:presLayoutVars>
          <dgm:dir/>
          <dgm:resizeHandles val="exact"/>
        </dgm:presLayoutVars>
      </dgm:prSet>
      <dgm:spPr/>
    </dgm:pt>
    <dgm:pt modelId="{859D5725-1475-4367-9E47-0D0C52C4DE6B}" type="pres">
      <dgm:prSet presAssocID="{F1FD0D91-DDBB-49CF-AE0F-98903AF05A74}" presName="node" presStyleLbl="node1" presStyleIdx="0" presStyleCnt="3">
        <dgm:presLayoutVars>
          <dgm:bulletEnabled val="1"/>
        </dgm:presLayoutVars>
      </dgm:prSet>
      <dgm:spPr/>
    </dgm:pt>
    <dgm:pt modelId="{9B59C9DB-C742-4241-9600-D3719049FAC6}" type="pres">
      <dgm:prSet presAssocID="{3E7B3A8C-BDFC-4FD0-94BA-1EC30F4969C9}" presName="sibTrans" presStyleLbl="sibTrans2D1" presStyleIdx="0" presStyleCnt="2"/>
      <dgm:spPr/>
    </dgm:pt>
    <dgm:pt modelId="{554B046D-1383-40BD-BD2D-CA1B73BCC9E4}" type="pres">
      <dgm:prSet presAssocID="{3E7B3A8C-BDFC-4FD0-94BA-1EC30F4969C9}" presName="connectorText" presStyleLbl="sibTrans2D1" presStyleIdx="0" presStyleCnt="2"/>
      <dgm:spPr/>
    </dgm:pt>
    <dgm:pt modelId="{E70CC774-70B9-4F3A-93FD-F75584174151}" type="pres">
      <dgm:prSet presAssocID="{CB4B39CC-EE41-4C97-8B81-3AA15D220091}" presName="node" presStyleLbl="node1" presStyleIdx="1" presStyleCnt="3">
        <dgm:presLayoutVars>
          <dgm:bulletEnabled val="1"/>
        </dgm:presLayoutVars>
      </dgm:prSet>
      <dgm:spPr/>
    </dgm:pt>
    <dgm:pt modelId="{0EA25E60-937A-4507-AF1C-3C0D9FD3491F}" type="pres">
      <dgm:prSet presAssocID="{FE1383CE-A791-49E5-AF62-E38CB2F40133}" presName="sibTrans" presStyleLbl="sibTrans2D1" presStyleIdx="1" presStyleCnt="2"/>
      <dgm:spPr/>
    </dgm:pt>
    <dgm:pt modelId="{D51A8CB9-2FEE-4443-8347-900C2E470150}" type="pres">
      <dgm:prSet presAssocID="{FE1383CE-A791-49E5-AF62-E38CB2F40133}" presName="connectorText" presStyleLbl="sibTrans2D1" presStyleIdx="1" presStyleCnt="2"/>
      <dgm:spPr/>
    </dgm:pt>
    <dgm:pt modelId="{4AAE6E1E-8C99-4743-A1B3-206DC1CB9B75}" type="pres">
      <dgm:prSet presAssocID="{D56F7A86-6049-4193-A775-0171A3BF2A05}" presName="node" presStyleLbl="node1" presStyleIdx="2" presStyleCnt="3">
        <dgm:presLayoutVars>
          <dgm:bulletEnabled val="1"/>
        </dgm:presLayoutVars>
      </dgm:prSet>
      <dgm:spPr/>
    </dgm:pt>
  </dgm:ptLst>
  <dgm:cxnLst>
    <dgm:cxn modelId="{FE7A8C05-CB88-49E7-8474-60353CA6274B}" type="presOf" srcId="{FE1383CE-A791-49E5-AF62-E38CB2F40133}" destId="{D51A8CB9-2FEE-4443-8347-900C2E470150}" srcOrd="1" destOrd="0" presId="urn:microsoft.com/office/officeart/2005/8/layout/process1"/>
    <dgm:cxn modelId="{43096C1C-8259-42B5-A337-0CA07CE5477E}" type="presOf" srcId="{D56F7A86-6049-4193-A775-0171A3BF2A05}" destId="{4AAE6E1E-8C99-4743-A1B3-206DC1CB9B75}" srcOrd="0" destOrd="0" presId="urn:microsoft.com/office/officeart/2005/8/layout/process1"/>
    <dgm:cxn modelId="{81C3FD6A-2C4E-4BE8-AFEE-78C90577C985}" srcId="{716B2139-E468-42B1-AD38-00586EE4A45F}" destId="{F1FD0D91-DDBB-49CF-AE0F-98903AF05A74}" srcOrd="0" destOrd="0" parTransId="{8458BB3C-8060-4934-B4AD-277A6BA3463A}" sibTransId="{3E7B3A8C-BDFC-4FD0-94BA-1EC30F4969C9}"/>
    <dgm:cxn modelId="{2453A84C-BF5A-4738-8AD2-66868A9E1064}" type="presOf" srcId="{3E7B3A8C-BDFC-4FD0-94BA-1EC30F4969C9}" destId="{554B046D-1383-40BD-BD2D-CA1B73BCC9E4}" srcOrd="1" destOrd="0" presId="urn:microsoft.com/office/officeart/2005/8/layout/process1"/>
    <dgm:cxn modelId="{F4844F77-B784-47A5-A4BA-CCF6B99615A1}" type="presOf" srcId="{CB4B39CC-EE41-4C97-8B81-3AA15D220091}" destId="{E70CC774-70B9-4F3A-93FD-F75584174151}" srcOrd="0" destOrd="0" presId="urn:microsoft.com/office/officeart/2005/8/layout/process1"/>
    <dgm:cxn modelId="{3FF1E392-727D-4155-8847-42D3561797D5}" type="presOf" srcId="{716B2139-E468-42B1-AD38-00586EE4A45F}" destId="{7DB17157-40B0-45A2-8CDD-90A93622E685}" srcOrd="0" destOrd="0" presId="urn:microsoft.com/office/officeart/2005/8/layout/process1"/>
    <dgm:cxn modelId="{C72DDDBC-AE29-4663-8F00-80CE6F6D32E5}" srcId="{716B2139-E468-42B1-AD38-00586EE4A45F}" destId="{D56F7A86-6049-4193-A775-0171A3BF2A05}" srcOrd="2" destOrd="0" parTransId="{E099DB83-C9A8-4A4D-BDA9-47A8DB9CBE9E}" sibTransId="{F58E53A8-1C74-4F59-B0B1-4AA0532EBCA6}"/>
    <dgm:cxn modelId="{961C4FC6-1739-411F-977D-FAC7FA272500}" type="presOf" srcId="{3E7B3A8C-BDFC-4FD0-94BA-1EC30F4969C9}" destId="{9B59C9DB-C742-4241-9600-D3719049FAC6}" srcOrd="0" destOrd="0" presId="urn:microsoft.com/office/officeart/2005/8/layout/process1"/>
    <dgm:cxn modelId="{26BEFDC7-BC81-47AD-966D-49243496867B}" type="presOf" srcId="{FE1383CE-A791-49E5-AF62-E38CB2F40133}" destId="{0EA25E60-937A-4507-AF1C-3C0D9FD3491F}" srcOrd="0" destOrd="0" presId="urn:microsoft.com/office/officeart/2005/8/layout/process1"/>
    <dgm:cxn modelId="{0601D3D5-5B74-42FF-B018-A224C8255532}" type="presOf" srcId="{F1FD0D91-DDBB-49CF-AE0F-98903AF05A74}" destId="{859D5725-1475-4367-9E47-0D0C52C4DE6B}" srcOrd="0" destOrd="0" presId="urn:microsoft.com/office/officeart/2005/8/layout/process1"/>
    <dgm:cxn modelId="{F1C947E7-039B-4BF0-AB68-99F1250EC0F9}" srcId="{716B2139-E468-42B1-AD38-00586EE4A45F}" destId="{CB4B39CC-EE41-4C97-8B81-3AA15D220091}" srcOrd="1" destOrd="0" parTransId="{DEBE9586-9DD0-4461-B176-216E09D45883}" sibTransId="{FE1383CE-A791-49E5-AF62-E38CB2F40133}"/>
    <dgm:cxn modelId="{D0805948-2124-4926-BCE4-3A1F6EE8B07A}" type="presParOf" srcId="{7DB17157-40B0-45A2-8CDD-90A93622E685}" destId="{859D5725-1475-4367-9E47-0D0C52C4DE6B}" srcOrd="0" destOrd="0" presId="urn:microsoft.com/office/officeart/2005/8/layout/process1"/>
    <dgm:cxn modelId="{C47EA7AF-3A55-4622-B6D8-AF2A3DC113F0}" type="presParOf" srcId="{7DB17157-40B0-45A2-8CDD-90A93622E685}" destId="{9B59C9DB-C742-4241-9600-D3719049FAC6}" srcOrd="1" destOrd="0" presId="urn:microsoft.com/office/officeart/2005/8/layout/process1"/>
    <dgm:cxn modelId="{4F8AB495-4493-4C82-AC7E-1BE3E7EFD6A5}" type="presParOf" srcId="{9B59C9DB-C742-4241-9600-D3719049FAC6}" destId="{554B046D-1383-40BD-BD2D-CA1B73BCC9E4}" srcOrd="0" destOrd="0" presId="urn:microsoft.com/office/officeart/2005/8/layout/process1"/>
    <dgm:cxn modelId="{ACA3E7B7-5B6B-4695-A1F9-8FF691DA70D2}" type="presParOf" srcId="{7DB17157-40B0-45A2-8CDD-90A93622E685}" destId="{E70CC774-70B9-4F3A-93FD-F75584174151}" srcOrd="2" destOrd="0" presId="urn:microsoft.com/office/officeart/2005/8/layout/process1"/>
    <dgm:cxn modelId="{C19820E3-C82B-4C9C-B7B9-EFF29921207F}" type="presParOf" srcId="{7DB17157-40B0-45A2-8CDD-90A93622E685}" destId="{0EA25E60-937A-4507-AF1C-3C0D9FD3491F}" srcOrd="3" destOrd="0" presId="urn:microsoft.com/office/officeart/2005/8/layout/process1"/>
    <dgm:cxn modelId="{67FE339B-748F-4883-B79F-F330CE54FFE9}" type="presParOf" srcId="{0EA25E60-937A-4507-AF1C-3C0D9FD3491F}" destId="{D51A8CB9-2FEE-4443-8347-900C2E470150}" srcOrd="0" destOrd="0" presId="urn:microsoft.com/office/officeart/2005/8/layout/process1"/>
    <dgm:cxn modelId="{D274863A-A768-459D-8B48-C8DC693483BD}" type="presParOf" srcId="{7DB17157-40B0-45A2-8CDD-90A93622E685}" destId="{4AAE6E1E-8C99-4743-A1B3-206DC1CB9B7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6B2139-E468-42B1-AD38-00586EE4A45F}" type="doc">
      <dgm:prSet loTypeId="urn:microsoft.com/office/officeart/2005/8/layout/process1" loCatId="process" qsTypeId="urn:microsoft.com/office/officeart/2005/8/quickstyle/simple1" qsCatId="simple" csTypeId="urn:microsoft.com/office/officeart/2005/8/colors/colorful5" csCatId="colorful" phldr="1"/>
      <dgm:spPr/>
    </dgm:pt>
    <dgm:pt modelId="{F1FD0D91-DDBB-49CF-AE0F-98903AF05A74}">
      <dgm:prSet phldrT="[Text]" custT="1"/>
      <dgm:spPr>
        <a:solidFill>
          <a:srgbClr val="005EB8"/>
        </a:solidFill>
      </dgm:spPr>
      <dgm:t>
        <a:bodyPr/>
        <a:lstStyle/>
        <a:p>
          <a:r>
            <a:rPr lang="en-GB" sz="2700" b="1">
              <a:latin typeface="Calibri" panose="020F0502020204030204" pitchFamily="34" charset="0"/>
              <a:cs typeface="Calibri" panose="020F0502020204030204" pitchFamily="34" charset="0"/>
            </a:rPr>
            <a:t>Frame</a:t>
          </a:r>
        </a:p>
        <a:p>
          <a:r>
            <a:rPr lang="en-GB" sz="2700" b="1">
              <a:latin typeface="Calibri" panose="020F0502020204030204" pitchFamily="34" charset="0"/>
              <a:cs typeface="Calibri" panose="020F0502020204030204" pitchFamily="34" charset="0"/>
            </a:rPr>
            <a:t>Diagnose</a:t>
          </a:r>
        </a:p>
        <a:p>
          <a:r>
            <a:rPr lang="en-GB" sz="2700" b="1">
              <a:latin typeface="Calibri" panose="020F0502020204030204" pitchFamily="34" charset="0"/>
              <a:cs typeface="Calibri" panose="020F0502020204030204" pitchFamily="34" charset="0"/>
            </a:rPr>
            <a:t>Forecast</a:t>
          </a:r>
        </a:p>
      </dgm:t>
    </dgm:pt>
    <dgm:pt modelId="{8458BB3C-8060-4934-B4AD-277A6BA3463A}" type="parTrans" cxnId="{81C3FD6A-2C4E-4BE8-AFEE-78C90577C985}">
      <dgm:prSet/>
      <dgm:spPr/>
      <dgm:t>
        <a:bodyPr/>
        <a:lstStyle/>
        <a:p>
          <a:endParaRPr lang="en-GB"/>
        </a:p>
      </dgm:t>
    </dgm:pt>
    <dgm:pt modelId="{3E7B3A8C-BDFC-4FD0-94BA-1EC30F4969C9}" type="sibTrans" cxnId="{81C3FD6A-2C4E-4BE8-AFEE-78C90577C985}">
      <dgm:prSet/>
      <dgm:spPr/>
      <dgm:t>
        <a:bodyPr/>
        <a:lstStyle/>
        <a:p>
          <a:endParaRPr lang="en-GB"/>
        </a:p>
      </dgm:t>
    </dgm:pt>
    <dgm:pt modelId="{CB4B39CC-EE41-4C97-8B81-3AA15D220091}">
      <dgm:prSet phldrT="[Text]" custT="1"/>
      <dgm:spPr/>
      <dgm:t>
        <a:bodyPr/>
        <a:lstStyle/>
        <a:p>
          <a:r>
            <a:rPr lang="en-GB" sz="2500" b="1">
              <a:latin typeface="Calibri" panose="020F0502020204030204" pitchFamily="34" charset="0"/>
              <a:cs typeface="Calibri" panose="020F0502020204030204" pitchFamily="34" charset="0"/>
            </a:rPr>
            <a:t>Generate Strategic Options Evaluate</a:t>
          </a:r>
          <a:endParaRPr lang="en-GB" sz="2500">
            <a:latin typeface="Calibri" panose="020F0502020204030204" pitchFamily="34" charset="0"/>
            <a:cs typeface="Calibri" panose="020F0502020204030204" pitchFamily="34" charset="0"/>
          </a:endParaRPr>
        </a:p>
      </dgm:t>
    </dgm:pt>
    <dgm:pt modelId="{DEBE9586-9DD0-4461-B176-216E09D45883}" type="parTrans" cxnId="{F1C947E7-039B-4BF0-AB68-99F1250EC0F9}">
      <dgm:prSet/>
      <dgm:spPr/>
      <dgm:t>
        <a:bodyPr/>
        <a:lstStyle/>
        <a:p>
          <a:endParaRPr lang="en-GB"/>
        </a:p>
      </dgm:t>
    </dgm:pt>
    <dgm:pt modelId="{FE1383CE-A791-49E5-AF62-E38CB2F40133}" type="sibTrans" cxnId="{F1C947E7-039B-4BF0-AB68-99F1250EC0F9}">
      <dgm:prSet/>
      <dgm:spPr>
        <a:solidFill>
          <a:srgbClr val="33CCCC"/>
        </a:solidFill>
      </dgm:spPr>
      <dgm:t>
        <a:bodyPr/>
        <a:lstStyle/>
        <a:p>
          <a:endParaRPr lang="en-GB"/>
        </a:p>
      </dgm:t>
    </dgm:pt>
    <dgm:pt modelId="{D56F7A86-6049-4193-A775-0171A3BF2A05}">
      <dgm:prSet phldrT="[Text]"/>
      <dgm:spPr>
        <a:solidFill>
          <a:srgbClr val="33CCCC"/>
        </a:solidFill>
      </dgm:spPr>
      <dgm:t>
        <a:bodyPr/>
        <a:lstStyle/>
        <a:p>
          <a:r>
            <a:rPr lang="en-GB"/>
            <a:t>Implement</a:t>
          </a:r>
        </a:p>
        <a:p>
          <a:r>
            <a:rPr lang="en-GB"/>
            <a:t>Transform</a:t>
          </a:r>
        </a:p>
      </dgm:t>
    </dgm:pt>
    <dgm:pt modelId="{E099DB83-C9A8-4A4D-BDA9-47A8DB9CBE9E}" type="parTrans" cxnId="{C72DDDBC-AE29-4663-8F00-80CE6F6D32E5}">
      <dgm:prSet/>
      <dgm:spPr/>
      <dgm:t>
        <a:bodyPr/>
        <a:lstStyle/>
        <a:p>
          <a:endParaRPr lang="en-GB"/>
        </a:p>
      </dgm:t>
    </dgm:pt>
    <dgm:pt modelId="{F58E53A8-1C74-4F59-B0B1-4AA0532EBCA6}" type="sibTrans" cxnId="{C72DDDBC-AE29-4663-8F00-80CE6F6D32E5}">
      <dgm:prSet/>
      <dgm:spPr/>
      <dgm:t>
        <a:bodyPr/>
        <a:lstStyle/>
        <a:p>
          <a:endParaRPr lang="en-GB"/>
        </a:p>
      </dgm:t>
    </dgm:pt>
    <dgm:pt modelId="{7DB17157-40B0-45A2-8CDD-90A93622E685}" type="pres">
      <dgm:prSet presAssocID="{716B2139-E468-42B1-AD38-00586EE4A45F}" presName="Name0" presStyleCnt="0">
        <dgm:presLayoutVars>
          <dgm:dir/>
          <dgm:resizeHandles val="exact"/>
        </dgm:presLayoutVars>
      </dgm:prSet>
      <dgm:spPr/>
    </dgm:pt>
    <dgm:pt modelId="{859D5725-1475-4367-9E47-0D0C52C4DE6B}" type="pres">
      <dgm:prSet presAssocID="{F1FD0D91-DDBB-49CF-AE0F-98903AF05A74}" presName="node" presStyleLbl="node1" presStyleIdx="0" presStyleCnt="3">
        <dgm:presLayoutVars>
          <dgm:bulletEnabled val="1"/>
        </dgm:presLayoutVars>
      </dgm:prSet>
      <dgm:spPr/>
    </dgm:pt>
    <dgm:pt modelId="{9B59C9DB-C742-4241-9600-D3719049FAC6}" type="pres">
      <dgm:prSet presAssocID="{3E7B3A8C-BDFC-4FD0-94BA-1EC30F4969C9}" presName="sibTrans" presStyleLbl="sibTrans2D1" presStyleIdx="0" presStyleCnt="2"/>
      <dgm:spPr/>
    </dgm:pt>
    <dgm:pt modelId="{554B046D-1383-40BD-BD2D-CA1B73BCC9E4}" type="pres">
      <dgm:prSet presAssocID="{3E7B3A8C-BDFC-4FD0-94BA-1EC30F4969C9}" presName="connectorText" presStyleLbl="sibTrans2D1" presStyleIdx="0" presStyleCnt="2"/>
      <dgm:spPr/>
    </dgm:pt>
    <dgm:pt modelId="{E70CC774-70B9-4F3A-93FD-F75584174151}" type="pres">
      <dgm:prSet presAssocID="{CB4B39CC-EE41-4C97-8B81-3AA15D220091}" presName="node" presStyleLbl="node1" presStyleIdx="1" presStyleCnt="3">
        <dgm:presLayoutVars>
          <dgm:bulletEnabled val="1"/>
        </dgm:presLayoutVars>
      </dgm:prSet>
      <dgm:spPr/>
    </dgm:pt>
    <dgm:pt modelId="{0EA25E60-937A-4507-AF1C-3C0D9FD3491F}" type="pres">
      <dgm:prSet presAssocID="{FE1383CE-A791-49E5-AF62-E38CB2F40133}" presName="sibTrans" presStyleLbl="sibTrans2D1" presStyleIdx="1" presStyleCnt="2"/>
      <dgm:spPr/>
    </dgm:pt>
    <dgm:pt modelId="{D51A8CB9-2FEE-4443-8347-900C2E470150}" type="pres">
      <dgm:prSet presAssocID="{FE1383CE-A791-49E5-AF62-E38CB2F40133}" presName="connectorText" presStyleLbl="sibTrans2D1" presStyleIdx="1" presStyleCnt="2"/>
      <dgm:spPr/>
    </dgm:pt>
    <dgm:pt modelId="{4AAE6E1E-8C99-4743-A1B3-206DC1CB9B75}" type="pres">
      <dgm:prSet presAssocID="{D56F7A86-6049-4193-A775-0171A3BF2A05}" presName="node" presStyleLbl="node1" presStyleIdx="2" presStyleCnt="3">
        <dgm:presLayoutVars>
          <dgm:bulletEnabled val="1"/>
        </dgm:presLayoutVars>
      </dgm:prSet>
      <dgm:spPr/>
    </dgm:pt>
  </dgm:ptLst>
  <dgm:cxnLst>
    <dgm:cxn modelId="{FE7A8C05-CB88-49E7-8474-60353CA6274B}" type="presOf" srcId="{FE1383CE-A791-49E5-AF62-E38CB2F40133}" destId="{D51A8CB9-2FEE-4443-8347-900C2E470150}" srcOrd="1" destOrd="0" presId="urn:microsoft.com/office/officeart/2005/8/layout/process1"/>
    <dgm:cxn modelId="{43096C1C-8259-42B5-A337-0CA07CE5477E}" type="presOf" srcId="{D56F7A86-6049-4193-A775-0171A3BF2A05}" destId="{4AAE6E1E-8C99-4743-A1B3-206DC1CB9B75}" srcOrd="0" destOrd="0" presId="urn:microsoft.com/office/officeart/2005/8/layout/process1"/>
    <dgm:cxn modelId="{81C3FD6A-2C4E-4BE8-AFEE-78C90577C985}" srcId="{716B2139-E468-42B1-AD38-00586EE4A45F}" destId="{F1FD0D91-DDBB-49CF-AE0F-98903AF05A74}" srcOrd="0" destOrd="0" parTransId="{8458BB3C-8060-4934-B4AD-277A6BA3463A}" sibTransId="{3E7B3A8C-BDFC-4FD0-94BA-1EC30F4969C9}"/>
    <dgm:cxn modelId="{2453A84C-BF5A-4738-8AD2-66868A9E1064}" type="presOf" srcId="{3E7B3A8C-BDFC-4FD0-94BA-1EC30F4969C9}" destId="{554B046D-1383-40BD-BD2D-CA1B73BCC9E4}" srcOrd="1" destOrd="0" presId="urn:microsoft.com/office/officeart/2005/8/layout/process1"/>
    <dgm:cxn modelId="{F4844F77-B784-47A5-A4BA-CCF6B99615A1}" type="presOf" srcId="{CB4B39CC-EE41-4C97-8B81-3AA15D220091}" destId="{E70CC774-70B9-4F3A-93FD-F75584174151}" srcOrd="0" destOrd="0" presId="urn:microsoft.com/office/officeart/2005/8/layout/process1"/>
    <dgm:cxn modelId="{3FF1E392-727D-4155-8847-42D3561797D5}" type="presOf" srcId="{716B2139-E468-42B1-AD38-00586EE4A45F}" destId="{7DB17157-40B0-45A2-8CDD-90A93622E685}" srcOrd="0" destOrd="0" presId="urn:microsoft.com/office/officeart/2005/8/layout/process1"/>
    <dgm:cxn modelId="{C72DDDBC-AE29-4663-8F00-80CE6F6D32E5}" srcId="{716B2139-E468-42B1-AD38-00586EE4A45F}" destId="{D56F7A86-6049-4193-A775-0171A3BF2A05}" srcOrd="2" destOrd="0" parTransId="{E099DB83-C9A8-4A4D-BDA9-47A8DB9CBE9E}" sibTransId="{F58E53A8-1C74-4F59-B0B1-4AA0532EBCA6}"/>
    <dgm:cxn modelId="{961C4FC6-1739-411F-977D-FAC7FA272500}" type="presOf" srcId="{3E7B3A8C-BDFC-4FD0-94BA-1EC30F4969C9}" destId="{9B59C9DB-C742-4241-9600-D3719049FAC6}" srcOrd="0" destOrd="0" presId="urn:microsoft.com/office/officeart/2005/8/layout/process1"/>
    <dgm:cxn modelId="{26BEFDC7-BC81-47AD-966D-49243496867B}" type="presOf" srcId="{FE1383CE-A791-49E5-AF62-E38CB2F40133}" destId="{0EA25E60-937A-4507-AF1C-3C0D9FD3491F}" srcOrd="0" destOrd="0" presId="urn:microsoft.com/office/officeart/2005/8/layout/process1"/>
    <dgm:cxn modelId="{0601D3D5-5B74-42FF-B018-A224C8255532}" type="presOf" srcId="{F1FD0D91-DDBB-49CF-AE0F-98903AF05A74}" destId="{859D5725-1475-4367-9E47-0D0C52C4DE6B}" srcOrd="0" destOrd="0" presId="urn:microsoft.com/office/officeart/2005/8/layout/process1"/>
    <dgm:cxn modelId="{F1C947E7-039B-4BF0-AB68-99F1250EC0F9}" srcId="{716B2139-E468-42B1-AD38-00586EE4A45F}" destId="{CB4B39CC-EE41-4C97-8B81-3AA15D220091}" srcOrd="1" destOrd="0" parTransId="{DEBE9586-9DD0-4461-B176-216E09D45883}" sibTransId="{FE1383CE-A791-49E5-AF62-E38CB2F40133}"/>
    <dgm:cxn modelId="{D0805948-2124-4926-BCE4-3A1F6EE8B07A}" type="presParOf" srcId="{7DB17157-40B0-45A2-8CDD-90A93622E685}" destId="{859D5725-1475-4367-9E47-0D0C52C4DE6B}" srcOrd="0" destOrd="0" presId="urn:microsoft.com/office/officeart/2005/8/layout/process1"/>
    <dgm:cxn modelId="{C47EA7AF-3A55-4622-B6D8-AF2A3DC113F0}" type="presParOf" srcId="{7DB17157-40B0-45A2-8CDD-90A93622E685}" destId="{9B59C9DB-C742-4241-9600-D3719049FAC6}" srcOrd="1" destOrd="0" presId="urn:microsoft.com/office/officeart/2005/8/layout/process1"/>
    <dgm:cxn modelId="{4F8AB495-4493-4C82-AC7E-1BE3E7EFD6A5}" type="presParOf" srcId="{9B59C9DB-C742-4241-9600-D3719049FAC6}" destId="{554B046D-1383-40BD-BD2D-CA1B73BCC9E4}" srcOrd="0" destOrd="0" presId="urn:microsoft.com/office/officeart/2005/8/layout/process1"/>
    <dgm:cxn modelId="{ACA3E7B7-5B6B-4695-A1F9-8FF691DA70D2}" type="presParOf" srcId="{7DB17157-40B0-45A2-8CDD-90A93622E685}" destId="{E70CC774-70B9-4F3A-93FD-F75584174151}" srcOrd="2" destOrd="0" presId="urn:microsoft.com/office/officeart/2005/8/layout/process1"/>
    <dgm:cxn modelId="{C19820E3-C82B-4C9C-B7B9-EFF29921207F}" type="presParOf" srcId="{7DB17157-40B0-45A2-8CDD-90A93622E685}" destId="{0EA25E60-937A-4507-AF1C-3C0D9FD3491F}" srcOrd="3" destOrd="0" presId="urn:microsoft.com/office/officeart/2005/8/layout/process1"/>
    <dgm:cxn modelId="{67FE339B-748F-4883-B79F-F330CE54FFE9}" type="presParOf" srcId="{0EA25E60-937A-4507-AF1C-3C0D9FD3491F}" destId="{D51A8CB9-2FEE-4443-8347-900C2E470150}" srcOrd="0" destOrd="0" presId="urn:microsoft.com/office/officeart/2005/8/layout/process1"/>
    <dgm:cxn modelId="{D274863A-A768-459D-8B48-C8DC693483BD}" type="presParOf" srcId="{7DB17157-40B0-45A2-8CDD-90A93622E685}" destId="{4AAE6E1E-8C99-4743-A1B3-206DC1CB9B7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6B2139-E468-42B1-AD38-00586EE4A45F}" type="doc">
      <dgm:prSet loTypeId="urn:microsoft.com/office/officeart/2005/8/layout/process1" loCatId="process" qsTypeId="urn:microsoft.com/office/officeart/2005/8/quickstyle/simple1" qsCatId="simple" csTypeId="urn:microsoft.com/office/officeart/2005/8/colors/colorful5" csCatId="colorful" phldr="1"/>
      <dgm:spPr/>
    </dgm:pt>
    <dgm:pt modelId="{F1FD0D91-DDBB-49CF-AE0F-98903AF05A74}">
      <dgm:prSet phldrT="[Text]" custT="1"/>
      <dgm:spPr>
        <a:solidFill>
          <a:srgbClr val="005EB8"/>
        </a:solidFill>
      </dgm:spPr>
      <dgm:t>
        <a:bodyPr/>
        <a:lstStyle/>
        <a:p>
          <a:r>
            <a:rPr lang="en-GB" sz="2700" b="1">
              <a:latin typeface="Calibri" panose="020F0502020204030204" pitchFamily="34" charset="0"/>
              <a:cs typeface="Calibri" panose="020F0502020204030204" pitchFamily="34" charset="0"/>
            </a:rPr>
            <a:t>Frame</a:t>
          </a:r>
        </a:p>
        <a:p>
          <a:r>
            <a:rPr lang="en-GB" sz="2700" b="1">
              <a:latin typeface="Calibri" panose="020F0502020204030204" pitchFamily="34" charset="0"/>
              <a:cs typeface="Calibri" panose="020F0502020204030204" pitchFamily="34" charset="0"/>
            </a:rPr>
            <a:t>Diagnose</a:t>
          </a:r>
        </a:p>
        <a:p>
          <a:r>
            <a:rPr lang="en-GB" sz="2700" b="1">
              <a:latin typeface="Calibri" panose="020F0502020204030204" pitchFamily="34" charset="0"/>
              <a:cs typeface="Calibri" panose="020F0502020204030204" pitchFamily="34" charset="0"/>
            </a:rPr>
            <a:t>Forecast</a:t>
          </a:r>
        </a:p>
      </dgm:t>
    </dgm:pt>
    <dgm:pt modelId="{8458BB3C-8060-4934-B4AD-277A6BA3463A}" type="parTrans" cxnId="{81C3FD6A-2C4E-4BE8-AFEE-78C90577C985}">
      <dgm:prSet/>
      <dgm:spPr/>
      <dgm:t>
        <a:bodyPr/>
        <a:lstStyle/>
        <a:p>
          <a:endParaRPr lang="en-GB"/>
        </a:p>
      </dgm:t>
    </dgm:pt>
    <dgm:pt modelId="{3E7B3A8C-BDFC-4FD0-94BA-1EC30F4969C9}" type="sibTrans" cxnId="{81C3FD6A-2C4E-4BE8-AFEE-78C90577C985}">
      <dgm:prSet/>
      <dgm:spPr/>
      <dgm:t>
        <a:bodyPr/>
        <a:lstStyle/>
        <a:p>
          <a:endParaRPr lang="en-GB"/>
        </a:p>
      </dgm:t>
    </dgm:pt>
    <dgm:pt modelId="{CB4B39CC-EE41-4C97-8B81-3AA15D220091}">
      <dgm:prSet phldrT="[Text]" custT="1"/>
      <dgm:spPr/>
      <dgm:t>
        <a:bodyPr/>
        <a:lstStyle/>
        <a:p>
          <a:pPr>
            <a:lnSpc>
              <a:spcPct val="100000"/>
            </a:lnSpc>
          </a:pPr>
          <a:r>
            <a:rPr lang="en-GB" sz="2500" b="1">
              <a:latin typeface="Calibri" panose="020F0502020204030204" pitchFamily="34" charset="0"/>
              <a:cs typeface="Calibri" panose="020F0502020204030204" pitchFamily="34" charset="0"/>
            </a:rPr>
            <a:t>Generate Strategic Options Evaluate</a:t>
          </a:r>
        </a:p>
      </dgm:t>
    </dgm:pt>
    <dgm:pt modelId="{DEBE9586-9DD0-4461-B176-216E09D45883}" type="parTrans" cxnId="{F1C947E7-039B-4BF0-AB68-99F1250EC0F9}">
      <dgm:prSet/>
      <dgm:spPr/>
      <dgm:t>
        <a:bodyPr/>
        <a:lstStyle/>
        <a:p>
          <a:endParaRPr lang="en-GB"/>
        </a:p>
      </dgm:t>
    </dgm:pt>
    <dgm:pt modelId="{FE1383CE-A791-49E5-AF62-E38CB2F40133}" type="sibTrans" cxnId="{F1C947E7-039B-4BF0-AB68-99F1250EC0F9}">
      <dgm:prSet/>
      <dgm:spPr>
        <a:solidFill>
          <a:srgbClr val="33CCCC"/>
        </a:solidFill>
      </dgm:spPr>
      <dgm:t>
        <a:bodyPr/>
        <a:lstStyle/>
        <a:p>
          <a:endParaRPr lang="en-GB"/>
        </a:p>
      </dgm:t>
    </dgm:pt>
    <dgm:pt modelId="{D56F7A86-6049-4193-A775-0171A3BF2A05}">
      <dgm:prSet phldrT="[Text]" custT="1"/>
      <dgm:spPr>
        <a:solidFill>
          <a:srgbClr val="33CCCC"/>
        </a:solidFill>
      </dgm:spPr>
      <dgm:t>
        <a:bodyPr/>
        <a:lstStyle/>
        <a:p>
          <a:pPr>
            <a:lnSpc>
              <a:spcPct val="100000"/>
            </a:lnSpc>
          </a:pPr>
          <a:r>
            <a:rPr lang="en-GB" sz="2800" b="1">
              <a:latin typeface="Calibri" panose="020F0502020204030204" pitchFamily="34" charset="0"/>
              <a:cs typeface="Calibri" panose="020F0502020204030204" pitchFamily="34" charset="0"/>
            </a:rPr>
            <a:t>Implement</a:t>
          </a:r>
        </a:p>
        <a:p>
          <a:pPr>
            <a:lnSpc>
              <a:spcPct val="100000"/>
            </a:lnSpc>
          </a:pPr>
          <a:r>
            <a:rPr lang="en-GB" sz="2800" b="1">
              <a:latin typeface="Calibri" panose="020F0502020204030204" pitchFamily="34" charset="0"/>
              <a:cs typeface="Calibri" panose="020F0502020204030204" pitchFamily="34" charset="0"/>
            </a:rPr>
            <a:t>Transform</a:t>
          </a:r>
        </a:p>
      </dgm:t>
    </dgm:pt>
    <dgm:pt modelId="{E099DB83-C9A8-4A4D-BDA9-47A8DB9CBE9E}" type="parTrans" cxnId="{C72DDDBC-AE29-4663-8F00-80CE6F6D32E5}">
      <dgm:prSet/>
      <dgm:spPr/>
      <dgm:t>
        <a:bodyPr/>
        <a:lstStyle/>
        <a:p>
          <a:endParaRPr lang="en-GB"/>
        </a:p>
      </dgm:t>
    </dgm:pt>
    <dgm:pt modelId="{F58E53A8-1C74-4F59-B0B1-4AA0532EBCA6}" type="sibTrans" cxnId="{C72DDDBC-AE29-4663-8F00-80CE6F6D32E5}">
      <dgm:prSet/>
      <dgm:spPr/>
      <dgm:t>
        <a:bodyPr/>
        <a:lstStyle/>
        <a:p>
          <a:endParaRPr lang="en-GB"/>
        </a:p>
      </dgm:t>
    </dgm:pt>
    <dgm:pt modelId="{7DB17157-40B0-45A2-8CDD-90A93622E685}" type="pres">
      <dgm:prSet presAssocID="{716B2139-E468-42B1-AD38-00586EE4A45F}" presName="Name0" presStyleCnt="0">
        <dgm:presLayoutVars>
          <dgm:dir/>
          <dgm:resizeHandles val="exact"/>
        </dgm:presLayoutVars>
      </dgm:prSet>
      <dgm:spPr/>
    </dgm:pt>
    <dgm:pt modelId="{859D5725-1475-4367-9E47-0D0C52C4DE6B}" type="pres">
      <dgm:prSet presAssocID="{F1FD0D91-DDBB-49CF-AE0F-98903AF05A74}" presName="node" presStyleLbl="node1" presStyleIdx="0" presStyleCnt="3">
        <dgm:presLayoutVars>
          <dgm:bulletEnabled val="1"/>
        </dgm:presLayoutVars>
      </dgm:prSet>
      <dgm:spPr/>
    </dgm:pt>
    <dgm:pt modelId="{9B59C9DB-C742-4241-9600-D3719049FAC6}" type="pres">
      <dgm:prSet presAssocID="{3E7B3A8C-BDFC-4FD0-94BA-1EC30F4969C9}" presName="sibTrans" presStyleLbl="sibTrans2D1" presStyleIdx="0" presStyleCnt="2"/>
      <dgm:spPr/>
    </dgm:pt>
    <dgm:pt modelId="{554B046D-1383-40BD-BD2D-CA1B73BCC9E4}" type="pres">
      <dgm:prSet presAssocID="{3E7B3A8C-BDFC-4FD0-94BA-1EC30F4969C9}" presName="connectorText" presStyleLbl="sibTrans2D1" presStyleIdx="0" presStyleCnt="2"/>
      <dgm:spPr/>
    </dgm:pt>
    <dgm:pt modelId="{E70CC774-70B9-4F3A-93FD-F75584174151}" type="pres">
      <dgm:prSet presAssocID="{CB4B39CC-EE41-4C97-8B81-3AA15D220091}" presName="node" presStyleLbl="node1" presStyleIdx="1" presStyleCnt="3">
        <dgm:presLayoutVars>
          <dgm:bulletEnabled val="1"/>
        </dgm:presLayoutVars>
      </dgm:prSet>
      <dgm:spPr/>
    </dgm:pt>
    <dgm:pt modelId="{0EA25E60-937A-4507-AF1C-3C0D9FD3491F}" type="pres">
      <dgm:prSet presAssocID="{FE1383CE-A791-49E5-AF62-E38CB2F40133}" presName="sibTrans" presStyleLbl="sibTrans2D1" presStyleIdx="1" presStyleCnt="2"/>
      <dgm:spPr/>
    </dgm:pt>
    <dgm:pt modelId="{D51A8CB9-2FEE-4443-8347-900C2E470150}" type="pres">
      <dgm:prSet presAssocID="{FE1383CE-A791-49E5-AF62-E38CB2F40133}" presName="connectorText" presStyleLbl="sibTrans2D1" presStyleIdx="1" presStyleCnt="2"/>
      <dgm:spPr/>
    </dgm:pt>
    <dgm:pt modelId="{4AAE6E1E-8C99-4743-A1B3-206DC1CB9B75}" type="pres">
      <dgm:prSet presAssocID="{D56F7A86-6049-4193-A775-0171A3BF2A05}" presName="node" presStyleLbl="node1" presStyleIdx="2" presStyleCnt="3">
        <dgm:presLayoutVars>
          <dgm:bulletEnabled val="1"/>
        </dgm:presLayoutVars>
      </dgm:prSet>
      <dgm:spPr/>
    </dgm:pt>
  </dgm:ptLst>
  <dgm:cxnLst>
    <dgm:cxn modelId="{FE7A8C05-CB88-49E7-8474-60353CA6274B}" type="presOf" srcId="{FE1383CE-A791-49E5-AF62-E38CB2F40133}" destId="{D51A8CB9-2FEE-4443-8347-900C2E470150}" srcOrd="1" destOrd="0" presId="urn:microsoft.com/office/officeart/2005/8/layout/process1"/>
    <dgm:cxn modelId="{43096C1C-8259-42B5-A337-0CA07CE5477E}" type="presOf" srcId="{D56F7A86-6049-4193-A775-0171A3BF2A05}" destId="{4AAE6E1E-8C99-4743-A1B3-206DC1CB9B75}" srcOrd="0" destOrd="0" presId="urn:microsoft.com/office/officeart/2005/8/layout/process1"/>
    <dgm:cxn modelId="{81C3FD6A-2C4E-4BE8-AFEE-78C90577C985}" srcId="{716B2139-E468-42B1-AD38-00586EE4A45F}" destId="{F1FD0D91-DDBB-49CF-AE0F-98903AF05A74}" srcOrd="0" destOrd="0" parTransId="{8458BB3C-8060-4934-B4AD-277A6BA3463A}" sibTransId="{3E7B3A8C-BDFC-4FD0-94BA-1EC30F4969C9}"/>
    <dgm:cxn modelId="{2453A84C-BF5A-4738-8AD2-66868A9E1064}" type="presOf" srcId="{3E7B3A8C-BDFC-4FD0-94BA-1EC30F4969C9}" destId="{554B046D-1383-40BD-BD2D-CA1B73BCC9E4}" srcOrd="1" destOrd="0" presId="urn:microsoft.com/office/officeart/2005/8/layout/process1"/>
    <dgm:cxn modelId="{F4844F77-B784-47A5-A4BA-CCF6B99615A1}" type="presOf" srcId="{CB4B39CC-EE41-4C97-8B81-3AA15D220091}" destId="{E70CC774-70B9-4F3A-93FD-F75584174151}" srcOrd="0" destOrd="0" presId="urn:microsoft.com/office/officeart/2005/8/layout/process1"/>
    <dgm:cxn modelId="{3FF1E392-727D-4155-8847-42D3561797D5}" type="presOf" srcId="{716B2139-E468-42B1-AD38-00586EE4A45F}" destId="{7DB17157-40B0-45A2-8CDD-90A93622E685}" srcOrd="0" destOrd="0" presId="urn:microsoft.com/office/officeart/2005/8/layout/process1"/>
    <dgm:cxn modelId="{C72DDDBC-AE29-4663-8F00-80CE6F6D32E5}" srcId="{716B2139-E468-42B1-AD38-00586EE4A45F}" destId="{D56F7A86-6049-4193-A775-0171A3BF2A05}" srcOrd="2" destOrd="0" parTransId="{E099DB83-C9A8-4A4D-BDA9-47A8DB9CBE9E}" sibTransId="{F58E53A8-1C74-4F59-B0B1-4AA0532EBCA6}"/>
    <dgm:cxn modelId="{961C4FC6-1739-411F-977D-FAC7FA272500}" type="presOf" srcId="{3E7B3A8C-BDFC-4FD0-94BA-1EC30F4969C9}" destId="{9B59C9DB-C742-4241-9600-D3719049FAC6}" srcOrd="0" destOrd="0" presId="urn:microsoft.com/office/officeart/2005/8/layout/process1"/>
    <dgm:cxn modelId="{26BEFDC7-BC81-47AD-966D-49243496867B}" type="presOf" srcId="{FE1383CE-A791-49E5-AF62-E38CB2F40133}" destId="{0EA25E60-937A-4507-AF1C-3C0D9FD3491F}" srcOrd="0" destOrd="0" presId="urn:microsoft.com/office/officeart/2005/8/layout/process1"/>
    <dgm:cxn modelId="{0601D3D5-5B74-42FF-B018-A224C8255532}" type="presOf" srcId="{F1FD0D91-DDBB-49CF-AE0F-98903AF05A74}" destId="{859D5725-1475-4367-9E47-0D0C52C4DE6B}" srcOrd="0" destOrd="0" presId="urn:microsoft.com/office/officeart/2005/8/layout/process1"/>
    <dgm:cxn modelId="{F1C947E7-039B-4BF0-AB68-99F1250EC0F9}" srcId="{716B2139-E468-42B1-AD38-00586EE4A45F}" destId="{CB4B39CC-EE41-4C97-8B81-3AA15D220091}" srcOrd="1" destOrd="0" parTransId="{DEBE9586-9DD0-4461-B176-216E09D45883}" sibTransId="{FE1383CE-A791-49E5-AF62-E38CB2F40133}"/>
    <dgm:cxn modelId="{D0805948-2124-4926-BCE4-3A1F6EE8B07A}" type="presParOf" srcId="{7DB17157-40B0-45A2-8CDD-90A93622E685}" destId="{859D5725-1475-4367-9E47-0D0C52C4DE6B}" srcOrd="0" destOrd="0" presId="urn:microsoft.com/office/officeart/2005/8/layout/process1"/>
    <dgm:cxn modelId="{C47EA7AF-3A55-4622-B6D8-AF2A3DC113F0}" type="presParOf" srcId="{7DB17157-40B0-45A2-8CDD-90A93622E685}" destId="{9B59C9DB-C742-4241-9600-D3719049FAC6}" srcOrd="1" destOrd="0" presId="urn:microsoft.com/office/officeart/2005/8/layout/process1"/>
    <dgm:cxn modelId="{4F8AB495-4493-4C82-AC7E-1BE3E7EFD6A5}" type="presParOf" srcId="{9B59C9DB-C742-4241-9600-D3719049FAC6}" destId="{554B046D-1383-40BD-BD2D-CA1B73BCC9E4}" srcOrd="0" destOrd="0" presId="urn:microsoft.com/office/officeart/2005/8/layout/process1"/>
    <dgm:cxn modelId="{ACA3E7B7-5B6B-4695-A1F9-8FF691DA70D2}" type="presParOf" srcId="{7DB17157-40B0-45A2-8CDD-90A93622E685}" destId="{E70CC774-70B9-4F3A-93FD-F75584174151}" srcOrd="2" destOrd="0" presId="urn:microsoft.com/office/officeart/2005/8/layout/process1"/>
    <dgm:cxn modelId="{C19820E3-C82B-4C9C-B7B9-EFF29921207F}" type="presParOf" srcId="{7DB17157-40B0-45A2-8CDD-90A93622E685}" destId="{0EA25E60-937A-4507-AF1C-3C0D9FD3491F}" srcOrd="3" destOrd="0" presId="urn:microsoft.com/office/officeart/2005/8/layout/process1"/>
    <dgm:cxn modelId="{67FE339B-748F-4883-B79F-F330CE54FFE9}" type="presParOf" srcId="{0EA25E60-937A-4507-AF1C-3C0D9FD3491F}" destId="{D51A8CB9-2FEE-4443-8347-900C2E470150}" srcOrd="0" destOrd="0" presId="urn:microsoft.com/office/officeart/2005/8/layout/process1"/>
    <dgm:cxn modelId="{D274863A-A768-459D-8B48-C8DC693483BD}" type="presParOf" srcId="{7DB17157-40B0-45A2-8CDD-90A93622E685}" destId="{4AAE6E1E-8C99-4743-A1B3-206DC1CB9B7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5725-1475-4367-9E47-0D0C52C4DE6B}">
      <dsp:nvSpPr>
        <dsp:cNvPr id="0" name=""/>
        <dsp:cNvSpPr/>
      </dsp:nvSpPr>
      <dsp:spPr>
        <a:xfrm>
          <a:off x="9807" y="1545517"/>
          <a:ext cx="2931295" cy="1758777"/>
        </a:xfrm>
        <a:prstGeom prst="roundRect">
          <a:avLst>
            <a:gd name="adj" fmla="val 10000"/>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Frame</a:t>
          </a:r>
        </a:p>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Diagnose</a:t>
          </a:r>
        </a:p>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Forecast</a:t>
          </a:r>
        </a:p>
      </dsp:txBody>
      <dsp:txXfrm>
        <a:off x="61320" y="1597030"/>
        <a:ext cx="2828269" cy="1655751"/>
      </dsp:txXfrm>
    </dsp:sp>
    <dsp:sp modelId="{9B59C9DB-C742-4241-9600-D3719049FAC6}">
      <dsp:nvSpPr>
        <dsp:cNvPr id="0" name=""/>
        <dsp:cNvSpPr/>
      </dsp:nvSpPr>
      <dsp:spPr>
        <a:xfrm>
          <a:off x="3234232" y="2061425"/>
          <a:ext cx="621434" cy="72696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3234232" y="2206817"/>
        <a:ext cx="435004" cy="436177"/>
      </dsp:txXfrm>
    </dsp:sp>
    <dsp:sp modelId="{E70CC774-70B9-4F3A-93FD-F75584174151}">
      <dsp:nvSpPr>
        <dsp:cNvPr id="0" name=""/>
        <dsp:cNvSpPr/>
      </dsp:nvSpPr>
      <dsp:spPr>
        <a:xfrm>
          <a:off x="4113620" y="1545517"/>
          <a:ext cx="2931295" cy="1758777"/>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Generate Strategic Options</a:t>
          </a:r>
        </a:p>
        <a:p>
          <a:pPr marL="0" lvl="0" indent="0" algn="ctr" defTabSz="1155700">
            <a:lnSpc>
              <a:spcPct val="90000"/>
            </a:lnSpc>
            <a:spcBef>
              <a:spcPct val="0"/>
            </a:spcBef>
            <a:spcAft>
              <a:spcPct val="35000"/>
            </a:spcAft>
            <a:buNone/>
          </a:pPr>
          <a:r>
            <a:rPr lang="en-GB" sz="2600" kern="1200"/>
            <a:t>Evaluate </a:t>
          </a:r>
        </a:p>
      </dsp:txBody>
      <dsp:txXfrm>
        <a:off x="4165133" y="1597030"/>
        <a:ext cx="2828269" cy="1655751"/>
      </dsp:txXfrm>
    </dsp:sp>
    <dsp:sp modelId="{0EA25E60-937A-4507-AF1C-3C0D9FD3491F}">
      <dsp:nvSpPr>
        <dsp:cNvPr id="0" name=""/>
        <dsp:cNvSpPr/>
      </dsp:nvSpPr>
      <dsp:spPr>
        <a:xfrm>
          <a:off x="7338045" y="2061425"/>
          <a:ext cx="621434" cy="726961"/>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7338045" y="2206817"/>
        <a:ext cx="435004" cy="436177"/>
      </dsp:txXfrm>
    </dsp:sp>
    <dsp:sp modelId="{4AAE6E1E-8C99-4743-A1B3-206DC1CB9B75}">
      <dsp:nvSpPr>
        <dsp:cNvPr id="0" name=""/>
        <dsp:cNvSpPr/>
      </dsp:nvSpPr>
      <dsp:spPr>
        <a:xfrm>
          <a:off x="8217434" y="1545517"/>
          <a:ext cx="2931295" cy="1758777"/>
        </a:xfrm>
        <a:prstGeom prst="roundRect">
          <a:avLst>
            <a:gd name="adj" fmla="val 1000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Implement</a:t>
          </a:r>
        </a:p>
        <a:p>
          <a:pPr marL="0" lvl="0" indent="0" algn="ctr" defTabSz="1155700">
            <a:lnSpc>
              <a:spcPct val="90000"/>
            </a:lnSpc>
            <a:spcBef>
              <a:spcPct val="0"/>
            </a:spcBef>
            <a:spcAft>
              <a:spcPct val="35000"/>
            </a:spcAft>
            <a:buNone/>
          </a:pPr>
          <a:r>
            <a:rPr lang="en-GB" sz="2600" kern="1200"/>
            <a:t>Transform</a:t>
          </a:r>
        </a:p>
      </dsp:txBody>
      <dsp:txXfrm>
        <a:off x="8268947" y="1597030"/>
        <a:ext cx="2828269" cy="1655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5725-1475-4367-9E47-0D0C52C4DE6B}">
      <dsp:nvSpPr>
        <dsp:cNvPr id="0" name=""/>
        <dsp:cNvSpPr/>
      </dsp:nvSpPr>
      <dsp:spPr>
        <a:xfrm>
          <a:off x="9807" y="1545517"/>
          <a:ext cx="2931295" cy="1758777"/>
        </a:xfrm>
        <a:prstGeom prst="roundRect">
          <a:avLst>
            <a:gd name="adj" fmla="val 10000"/>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Frame</a:t>
          </a:r>
        </a:p>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Diagnose</a:t>
          </a:r>
        </a:p>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Forecast</a:t>
          </a:r>
        </a:p>
      </dsp:txBody>
      <dsp:txXfrm>
        <a:off x="61320" y="1597030"/>
        <a:ext cx="2828269" cy="1655751"/>
      </dsp:txXfrm>
    </dsp:sp>
    <dsp:sp modelId="{9B59C9DB-C742-4241-9600-D3719049FAC6}">
      <dsp:nvSpPr>
        <dsp:cNvPr id="0" name=""/>
        <dsp:cNvSpPr/>
      </dsp:nvSpPr>
      <dsp:spPr>
        <a:xfrm>
          <a:off x="3234232" y="2061425"/>
          <a:ext cx="621434" cy="72696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3234232" y="2206817"/>
        <a:ext cx="435004" cy="436177"/>
      </dsp:txXfrm>
    </dsp:sp>
    <dsp:sp modelId="{E70CC774-70B9-4F3A-93FD-F75584174151}">
      <dsp:nvSpPr>
        <dsp:cNvPr id="0" name=""/>
        <dsp:cNvSpPr/>
      </dsp:nvSpPr>
      <dsp:spPr>
        <a:xfrm>
          <a:off x="4113620" y="1545517"/>
          <a:ext cx="2931295" cy="1758777"/>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a:latin typeface="Calibri" panose="020F0502020204030204" pitchFamily="34" charset="0"/>
              <a:cs typeface="Calibri" panose="020F0502020204030204" pitchFamily="34" charset="0"/>
            </a:rPr>
            <a:t>Generate Strategic Options Evaluate</a:t>
          </a:r>
          <a:endParaRPr lang="en-GB" sz="2500" kern="1200">
            <a:latin typeface="Calibri" panose="020F0502020204030204" pitchFamily="34" charset="0"/>
            <a:cs typeface="Calibri" panose="020F0502020204030204" pitchFamily="34" charset="0"/>
          </a:endParaRPr>
        </a:p>
      </dsp:txBody>
      <dsp:txXfrm>
        <a:off x="4165133" y="1597030"/>
        <a:ext cx="2828269" cy="1655751"/>
      </dsp:txXfrm>
    </dsp:sp>
    <dsp:sp modelId="{0EA25E60-937A-4507-AF1C-3C0D9FD3491F}">
      <dsp:nvSpPr>
        <dsp:cNvPr id="0" name=""/>
        <dsp:cNvSpPr/>
      </dsp:nvSpPr>
      <dsp:spPr>
        <a:xfrm>
          <a:off x="7338045" y="2061425"/>
          <a:ext cx="621434" cy="726961"/>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7338045" y="2206817"/>
        <a:ext cx="435004" cy="436177"/>
      </dsp:txXfrm>
    </dsp:sp>
    <dsp:sp modelId="{4AAE6E1E-8C99-4743-A1B3-206DC1CB9B75}">
      <dsp:nvSpPr>
        <dsp:cNvPr id="0" name=""/>
        <dsp:cNvSpPr/>
      </dsp:nvSpPr>
      <dsp:spPr>
        <a:xfrm>
          <a:off x="8217434" y="1545517"/>
          <a:ext cx="2931295" cy="1758777"/>
        </a:xfrm>
        <a:prstGeom prst="roundRect">
          <a:avLst>
            <a:gd name="adj" fmla="val 1000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Implement</a:t>
          </a:r>
        </a:p>
        <a:p>
          <a:pPr marL="0" lvl="0" indent="0" algn="ctr" defTabSz="1866900">
            <a:lnSpc>
              <a:spcPct val="90000"/>
            </a:lnSpc>
            <a:spcBef>
              <a:spcPct val="0"/>
            </a:spcBef>
            <a:spcAft>
              <a:spcPct val="35000"/>
            </a:spcAft>
            <a:buNone/>
          </a:pPr>
          <a:r>
            <a:rPr lang="en-GB" sz="4200" kern="1200"/>
            <a:t>Transform</a:t>
          </a:r>
        </a:p>
      </dsp:txBody>
      <dsp:txXfrm>
        <a:off x="8268947" y="1597030"/>
        <a:ext cx="2828269" cy="1655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5725-1475-4367-9E47-0D0C52C4DE6B}">
      <dsp:nvSpPr>
        <dsp:cNvPr id="0" name=""/>
        <dsp:cNvSpPr/>
      </dsp:nvSpPr>
      <dsp:spPr>
        <a:xfrm>
          <a:off x="9807" y="1545517"/>
          <a:ext cx="2931295" cy="1758777"/>
        </a:xfrm>
        <a:prstGeom prst="roundRect">
          <a:avLst>
            <a:gd name="adj" fmla="val 10000"/>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Frame</a:t>
          </a:r>
        </a:p>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Diagnose</a:t>
          </a:r>
        </a:p>
        <a:p>
          <a:pPr marL="0" lvl="0" indent="0" algn="ctr" defTabSz="1200150">
            <a:lnSpc>
              <a:spcPct val="90000"/>
            </a:lnSpc>
            <a:spcBef>
              <a:spcPct val="0"/>
            </a:spcBef>
            <a:spcAft>
              <a:spcPct val="35000"/>
            </a:spcAft>
            <a:buNone/>
          </a:pPr>
          <a:r>
            <a:rPr lang="en-GB" sz="2700" b="1" kern="1200">
              <a:latin typeface="Calibri" panose="020F0502020204030204" pitchFamily="34" charset="0"/>
              <a:cs typeface="Calibri" panose="020F0502020204030204" pitchFamily="34" charset="0"/>
            </a:rPr>
            <a:t>Forecast</a:t>
          </a:r>
        </a:p>
      </dsp:txBody>
      <dsp:txXfrm>
        <a:off x="61320" y="1597030"/>
        <a:ext cx="2828269" cy="1655751"/>
      </dsp:txXfrm>
    </dsp:sp>
    <dsp:sp modelId="{9B59C9DB-C742-4241-9600-D3719049FAC6}">
      <dsp:nvSpPr>
        <dsp:cNvPr id="0" name=""/>
        <dsp:cNvSpPr/>
      </dsp:nvSpPr>
      <dsp:spPr>
        <a:xfrm>
          <a:off x="3234232" y="2061425"/>
          <a:ext cx="621434" cy="72696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3234232" y="2206817"/>
        <a:ext cx="435004" cy="436177"/>
      </dsp:txXfrm>
    </dsp:sp>
    <dsp:sp modelId="{E70CC774-70B9-4F3A-93FD-F75584174151}">
      <dsp:nvSpPr>
        <dsp:cNvPr id="0" name=""/>
        <dsp:cNvSpPr/>
      </dsp:nvSpPr>
      <dsp:spPr>
        <a:xfrm>
          <a:off x="4113620" y="1545517"/>
          <a:ext cx="2931295" cy="1758777"/>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GB" sz="2500" b="1" kern="1200">
              <a:latin typeface="Calibri" panose="020F0502020204030204" pitchFamily="34" charset="0"/>
              <a:cs typeface="Calibri" panose="020F0502020204030204" pitchFamily="34" charset="0"/>
            </a:rPr>
            <a:t>Generate Strategic Options Evaluate</a:t>
          </a:r>
        </a:p>
      </dsp:txBody>
      <dsp:txXfrm>
        <a:off x="4165133" y="1597030"/>
        <a:ext cx="2828269" cy="1655751"/>
      </dsp:txXfrm>
    </dsp:sp>
    <dsp:sp modelId="{0EA25E60-937A-4507-AF1C-3C0D9FD3491F}">
      <dsp:nvSpPr>
        <dsp:cNvPr id="0" name=""/>
        <dsp:cNvSpPr/>
      </dsp:nvSpPr>
      <dsp:spPr>
        <a:xfrm>
          <a:off x="7338045" y="2061425"/>
          <a:ext cx="621434" cy="726961"/>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GB" sz="3300" kern="1200"/>
        </a:p>
      </dsp:txBody>
      <dsp:txXfrm>
        <a:off x="7338045" y="2206817"/>
        <a:ext cx="435004" cy="436177"/>
      </dsp:txXfrm>
    </dsp:sp>
    <dsp:sp modelId="{4AAE6E1E-8C99-4743-A1B3-206DC1CB9B75}">
      <dsp:nvSpPr>
        <dsp:cNvPr id="0" name=""/>
        <dsp:cNvSpPr/>
      </dsp:nvSpPr>
      <dsp:spPr>
        <a:xfrm>
          <a:off x="8217434" y="1545517"/>
          <a:ext cx="2931295" cy="1758777"/>
        </a:xfrm>
        <a:prstGeom prst="roundRect">
          <a:avLst>
            <a:gd name="adj" fmla="val 1000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GB" sz="2800" b="1" kern="1200">
              <a:latin typeface="Calibri" panose="020F0502020204030204" pitchFamily="34" charset="0"/>
              <a:cs typeface="Calibri" panose="020F0502020204030204" pitchFamily="34" charset="0"/>
            </a:rPr>
            <a:t>Implement</a:t>
          </a:r>
        </a:p>
        <a:p>
          <a:pPr marL="0" lvl="0" indent="0" algn="ctr" defTabSz="1244600">
            <a:lnSpc>
              <a:spcPct val="100000"/>
            </a:lnSpc>
            <a:spcBef>
              <a:spcPct val="0"/>
            </a:spcBef>
            <a:spcAft>
              <a:spcPct val="35000"/>
            </a:spcAft>
            <a:buNone/>
          </a:pPr>
          <a:r>
            <a:rPr lang="en-GB" sz="2800" b="1" kern="1200">
              <a:latin typeface="Calibri" panose="020F0502020204030204" pitchFamily="34" charset="0"/>
              <a:cs typeface="Calibri" panose="020F0502020204030204" pitchFamily="34" charset="0"/>
            </a:rPr>
            <a:t>Transform</a:t>
          </a:r>
        </a:p>
      </dsp:txBody>
      <dsp:txXfrm>
        <a:off x="8268947" y="1597030"/>
        <a:ext cx="2828269" cy="16557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5211EA-6289-4ED5-EFA9-CE3D2F9A98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EFAD97D-A843-608B-0676-24681C4A49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A5240C-12D0-4486-88B0-D5E2D6EB1350}" type="datetimeFigureOut">
              <a:rPr lang="en-GB" smtClean="0"/>
              <a:t>18/09/2023</a:t>
            </a:fld>
            <a:endParaRPr lang="en-GB"/>
          </a:p>
        </p:txBody>
      </p:sp>
      <p:sp>
        <p:nvSpPr>
          <p:cNvPr id="4" name="Footer Placeholder 3">
            <a:extLst>
              <a:ext uri="{FF2B5EF4-FFF2-40B4-BE49-F238E27FC236}">
                <a16:creationId xmlns:a16="http://schemas.microsoft.com/office/drawing/2014/main" id="{3F5E5260-14E7-13C3-F2B9-C18621F99B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3B0130B-A0E9-9129-6405-DB4D286CA0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7E0D7A-DB39-44F9-8ED5-68BDD175DDCE}" type="slidenum">
              <a:rPr lang="en-GB" smtClean="0"/>
              <a:t>‹#›</a:t>
            </a:fld>
            <a:endParaRPr lang="en-GB"/>
          </a:p>
        </p:txBody>
      </p:sp>
    </p:spTree>
    <p:extLst>
      <p:ext uri="{BB962C8B-B14F-4D97-AF65-F5344CB8AC3E}">
        <p14:creationId xmlns:p14="http://schemas.microsoft.com/office/powerpoint/2010/main" val="2474512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830DF-2796-4060-936E-E4846E34371E}" type="datetimeFigureOut">
              <a:rPr lang="en-GB" smtClean="0"/>
              <a:t>18/09/2023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1A7F6-2202-4943-B3C8-DADF448197D1}" type="slidenum">
              <a:rPr lang="en-GB" smtClean="0"/>
              <a:t>‹#›</a:t>
            </a:fld>
            <a:endParaRPr lang="en-GB"/>
          </a:p>
        </p:txBody>
      </p:sp>
    </p:spTree>
    <p:extLst>
      <p:ext uri="{BB962C8B-B14F-4D97-AF65-F5344CB8AC3E}">
        <p14:creationId xmlns:p14="http://schemas.microsoft.com/office/powerpoint/2010/main" val="51898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a:t>Going into 2022/23 was going to be financially challenging.  </a:t>
            </a:r>
          </a:p>
          <a:p>
            <a:endParaRPr lang="en-GB" sz="2400"/>
          </a:p>
          <a:p>
            <a:r>
              <a:rPr lang="en-GB" sz="2400"/>
              <a:t>The financial plan reflected</a:t>
            </a:r>
          </a:p>
          <a:p>
            <a:pPr lvl="1"/>
            <a:r>
              <a:rPr lang="en-GB" sz="2000"/>
              <a:t>Reduced Covid funding</a:t>
            </a:r>
          </a:p>
          <a:p>
            <a:pPr lvl="1"/>
            <a:r>
              <a:rPr lang="en-GB" sz="2000"/>
              <a:t>An efficiency requirement </a:t>
            </a:r>
          </a:p>
          <a:p>
            <a:pPr lvl="1"/>
            <a:r>
              <a:rPr lang="en-GB" sz="2000"/>
              <a:t>Uncertainty about the prevalence and transmission of Covid-19</a:t>
            </a:r>
          </a:p>
          <a:p>
            <a:endParaRPr lang="en-GB"/>
          </a:p>
        </p:txBody>
      </p:sp>
      <p:sp>
        <p:nvSpPr>
          <p:cNvPr id="4" name="Slide Number Placeholder 3"/>
          <p:cNvSpPr>
            <a:spLocks noGrp="1"/>
          </p:cNvSpPr>
          <p:nvPr>
            <p:ph type="sldNum" sz="quarter" idx="5"/>
          </p:nvPr>
        </p:nvSpPr>
        <p:spPr/>
        <p:txBody>
          <a:bodyPr/>
          <a:lstStyle/>
          <a:p>
            <a:fld id="{7A21A7F6-2202-4943-B3C8-DADF448197D1}" type="slidenum">
              <a:rPr lang="en-GB" smtClean="0"/>
              <a:t>3</a:t>
            </a:fld>
            <a:endParaRPr lang="en-GB"/>
          </a:p>
        </p:txBody>
      </p:sp>
    </p:spTree>
    <p:extLst>
      <p:ext uri="{BB962C8B-B14F-4D97-AF65-F5344CB8AC3E}">
        <p14:creationId xmlns:p14="http://schemas.microsoft.com/office/powerpoint/2010/main" val="264956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1A7F6-2202-4943-B3C8-DADF448197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13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1A7F6-2202-4943-B3C8-DADF448197D1}" type="slidenum">
              <a:rPr lang="en-GB" smtClean="0"/>
              <a:t>5</a:t>
            </a:fld>
            <a:endParaRPr lang="en-GB"/>
          </a:p>
        </p:txBody>
      </p:sp>
    </p:spTree>
    <p:extLst>
      <p:ext uri="{BB962C8B-B14F-4D97-AF65-F5344CB8AC3E}">
        <p14:creationId xmlns:p14="http://schemas.microsoft.com/office/powerpoint/2010/main" val="21268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2022/23 we were building a Medway Make Ready Centre which has our 999 and 111 functions so that’s where the majority of the £12.9m was spent on.</a:t>
            </a:r>
          </a:p>
          <a:p>
            <a:endParaRPr lang="en-GB" dirty="0"/>
          </a:p>
          <a:p>
            <a:r>
              <a:rPr lang="en-GB" dirty="0"/>
              <a:t>We improved our digital infrastructure so for example we bought </a:t>
            </a:r>
            <a:r>
              <a:rPr lang="en-GB" dirty="0" err="1"/>
              <a:t>ipads</a:t>
            </a:r>
            <a:r>
              <a:rPr lang="en-GB" dirty="0"/>
              <a:t> for our ambulance crews so that they can input patient information on the spot.</a:t>
            </a:r>
          </a:p>
          <a:p>
            <a:endParaRPr lang="en-GB" dirty="0"/>
          </a:p>
          <a:p>
            <a:r>
              <a:rPr lang="en-GB" dirty="0"/>
              <a:t>We bought new ambulances  which needed to be fitted out with medical equipment so that we continue to provide high quality and safe patient care.</a:t>
            </a:r>
          </a:p>
          <a:p>
            <a:endParaRPr lang="en-GB" dirty="0"/>
          </a:p>
          <a:p>
            <a:r>
              <a:rPr lang="en-GB" dirty="0"/>
              <a:t>We also have leased assets which includes some ambulances and single response cars for our specialist paramedics.</a:t>
            </a:r>
          </a:p>
          <a:p>
            <a:endParaRPr lang="en-GB" dirty="0"/>
          </a:p>
        </p:txBody>
      </p:sp>
      <p:sp>
        <p:nvSpPr>
          <p:cNvPr id="4" name="Slide Number Placeholder 3"/>
          <p:cNvSpPr>
            <a:spLocks noGrp="1"/>
          </p:cNvSpPr>
          <p:nvPr>
            <p:ph type="sldNum" sz="quarter" idx="5"/>
          </p:nvPr>
        </p:nvSpPr>
        <p:spPr/>
        <p:txBody>
          <a:bodyPr/>
          <a:lstStyle/>
          <a:p>
            <a:fld id="{7A21A7F6-2202-4943-B3C8-DADF448197D1}" type="slidenum">
              <a:rPr lang="en-GB" smtClean="0"/>
              <a:t>6</a:t>
            </a:fld>
            <a:endParaRPr lang="en-GB"/>
          </a:p>
        </p:txBody>
      </p:sp>
    </p:spTree>
    <p:extLst>
      <p:ext uri="{BB962C8B-B14F-4D97-AF65-F5344CB8AC3E}">
        <p14:creationId xmlns:p14="http://schemas.microsoft.com/office/powerpoint/2010/main" val="183667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forward to 2023/24</a:t>
            </a:r>
          </a:p>
          <a:p>
            <a:endParaRPr lang="en-GB" dirty="0"/>
          </a:p>
          <a:p>
            <a:r>
              <a:rPr lang="en-GB" dirty="0"/>
              <a:t>The planning and contracting process returned to normal </a:t>
            </a:r>
          </a:p>
          <a:p>
            <a:endParaRPr lang="en-GB" dirty="0"/>
          </a:p>
          <a:p>
            <a:r>
              <a:rPr lang="en-GB" dirty="0"/>
              <a:t>SECAmb had a breakeven plan in line with national guidance</a:t>
            </a:r>
          </a:p>
          <a:p>
            <a:endParaRPr lang="en-GB" dirty="0"/>
          </a:p>
          <a:p>
            <a:r>
              <a:rPr lang="en-GB" dirty="0"/>
              <a:t>We set ourselves an efficiency target of £9m which is a challenging target.  Our frontline staff have been engaged in the process of developing ideas to help us, push towards achieving this target.  Our people have suggested 177 efficiency ideas for us to take forward and I would like to take this opportunity to commend all of our People who have shown the commitment and energy to support SECAmb in developing efficiency ideas, many of which are now moving into the delivery phase.</a:t>
            </a:r>
          </a:p>
          <a:p>
            <a:endParaRPr lang="en-GB" dirty="0"/>
          </a:p>
          <a:p>
            <a:r>
              <a:rPr lang="en-GB" dirty="0"/>
              <a:t>Our capital plan is £25.9m.  This capital investment supports how our frontline staff deliver care.</a:t>
            </a:r>
          </a:p>
          <a:p>
            <a:endParaRPr lang="en-GB" dirty="0"/>
          </a:p>
          <a:p>
            <a:r>
              <a:rPr lang="en-GB" dirty="0"/>
              <a:t>Delivering the 2023/24 financial plan is not without challenge.  We have workforce constraints, there are pressures on our services and these pressures continue to grow, we have inflationary pressures and, as I have already, mentioned we must need our £9m efficiency target.</a:t>
            </a:r>
          </a:p>
        </p:txBody>
      </p:sp>
      <p:sp>
        <p:nvSpPr>
          <p:cNvPr id="4" name="Slide Number Placeholder 3"/>
          <p:cNvSpPr>
            <a:spLocks noGrp="1"/>
          </p:cNvSpPr>
          <p:nvPr>
            <p:ph type="sldNum" sz="quarter" idx="5"/>
          </p:nvPr>
        </p:nvSpPr>
        <p:spPr/>
        <p:txBody>
          <a:bodyPr/>
          <a:lstStyle/>
          <a:p>
            <a:fld id="{7A21A7F6-2202-4943-B3C8-DADF448197D1}" type="slidenum">
              <a:rPr lang="en-GB" smtClean="0"/>
              <a:t>7</a:t>
            </a:fld>
            <a:endParaRPr lang="en-GB"/>
          </a:p>
        </p:txBody>
      </p:sp>
    </p:spTree>
    <p:extLst>
      <p:ext uri="{BB962C8B-B14F-4D97-AF65-F5344CB8AC3E}">
        <p14:creationId xmlns:p14="http://schemas.microsoft.com/office/powerpoint/2010/main" val="413524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2022/23 Annual Report and Accounts can be found at the website link on the slide.</a:t>
            </a:r>
          </a:p>
          <a:p>
            <a:endParaRPr lang="en-GB" dirty="0"/>
          </a:p>
          <a:p>
            <a:r>
              <a:rPr lang="en-GB" dirty="0"/>
              <a:t>And finally, the Council of Governors and Members are asked to receive the 2022/23 Annual Report and Accounts.</a:t>
            </a:r>
          </a:p>
          <a:p>
            <a:endParaRPr lang="en-GB" dirty="0"/>
          </a:p>
          <a:p>
            <a:r>
              <a:rPr lang="en-GB" dirty="0"/>
              <a:t>Thank you.</a:t>
            </a:r>
          </a:p>
        </p:txBody>
      </p:sp>
      <p:sp>
        <p:nvSpPr>
          <p:cNvPr id="4" name="Slide Number Placeholder 3"/>
          <p:cNvSpPr>
            <a:spLocks noGrp="1"/>
          </p:cNvSpPr>
          <p:nvPr>
            <p:ph type="sldNum" sz="quarter" idx="5"/>
          </p:nvPr>
        </p:nvSpPr>
        <p:spPr/>
        <p:txBody>
          <a:bodyPr/>
          <a:lstStyle/>
          <a:p>
            <a:fld id="{7A21A7F6-2202-4943-B3C8-DADF448197D1}" type="slidenum">
              <a:rPr lang="en-GB" smtClean="0"/>
              <a:t>8</a:t>
            </a:fld>
            <a:endParaRPr lang="en-GB"/>
          </a:p>
        </p:txBody>
      </p:sp>
    </p:spTree>
    <p:extLst>
      <p:ext uri="{BB962C8B-B14F-4D97-AF65-F5344CB8AC3E}">
        <p14:creationId xmlns:p14="http://schemas.microsoft.com/office/powerpoint/2010/main" val="49823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1A7F6-2202-4943-B3C8-DADF448197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8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1A7F6-2202-4943-B3C8-DADF448197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14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1A7F6-2202-4943-B3C8-DADF448197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7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1A7F6-2202-4943-B3C8-DADF448197D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782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6F8F8"/>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D2BE996-16BA-E24C-C0F0-45F1CF4BEB4F}"/>
              </a:ext>
            </a:extLst>
          </p:cNvPr>
          <p:cNvSpPr>
            <a:spLocks noGrp="1"/>
          </p:cNvSpPr>
          <p:nvPr>
            <p:ph type="ctrTitle"/>
          </p:nvPr>
        </p:nvSpPr>
        <p:spPr>
          <a:xfrm>
            <a:off x="1524000" y="1122363"/>
            <a:ext cx="9609438" cy="2387600"/>
          </a:xfrm>
          <a:prstGeom prst="rect">
            <a:avLst/>
          </a:prstGeom>
        </p:spPr>
        <p:txBody>
          <a:bodyPr anchor="b"/>
          <a:lstStyle>
            <a:lvl1pPr algn="ctr">
              <a:defRPr sz="6000" b="1" i="0">
                <a:solidFill>
                  <a:srgbClr val="006AB4"/>
                </a:solidFill>
                <a:latin typeface="Calibri" panose="020F0502020204030204" pitchFamily="34" charset="0"/>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DEA410AF-F2E7-4ADD-8C3B-8DACF00A3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3" name="Picture 12" descr="A blue and black background&#10;&#10;Description automatically generated">
            <a:extLst>
              <a:ext uri="{FF2B5EF4-FFF2-40B4-BE49-F238E27FC236}">
                <a16:creationId xmlns:a16="http://schemas.microsoft.com/office/drawing/2014/main" id="{F6124B4F-F254-BFAE-EDBD-052E6BA79A00}"/>
              </a:ext>
            </a:extLst>
          </p:cNvPr>
          <p:cNvPicPr>
            <a:picLocks noChangeAspect="1"/>
          </p:cNvPicPr>
          <p:nvPr userDrawn="1"/>
        </p:nvPicPr>
        <p:blipFill rotWithShape="1">
          <a:blip r:embed="rId2"/>
          <a:srcRect b="21876"/>
          <a:stretch/>
        </p:blipFill>
        <p:spPr>
          <a:xfrm>
            <a:off x="0" y="5464500"/>
            <a:ext cx="12192000" cy="1393500"/>
          </a:xfrm>
          <a:prstGeom prst="rect">
            <a:avLst/>
          </a:prstGeom>
        </p:spPr>
      </p:pic>
      <p:pic>
        <p:nvPicPr>
          <p:cNvPr id="14" name="Picture 13">
            <a:extLst>
              <a:ext uri="{FF2B5EF4-FFF2-40B4-BE49-F238E27FC236}">
                <a16:creationId xmlns:a16="http://schemas.microsoft.com/office/drawing/2014/main" id="{57B3C226-629D-A0C8-AC2A-2CB8C0B426BD}"/>
              </a:ext>
            </a:extLst>
          </p:cNvPr>
          <p:cNvPicPr>
            <a:picLocks noChangeAspect="1"/>
          </p:cNvPicPr>
          <p:nvPr userDrawn="1"/>
        </p:nvPicPr>
        <p:blipFill>
          <a:blip r:embed="rId3"/>
          <a:stretch>
            <a:fillRect/>
          </a:stretch>
        </p:blipFill>
        <p:spPr>
          <a:xfrm>
            <a:off x="208445" y="6491512"/>
            <a:ext cx="5372100" cy="228600"/>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8C5E3A6F-81F1-5516-DD66-14939F1302E8}"/>
              </a:ext>
            </a:extLst>
          </p:cNvPr>
          <p:cNvPicPr>
            <a:picLocks noChangeAspect="1"/>
          </p:cNvPicPr>
          <p:nvPr userDrawn="1"/>
        </p:nvPicPr>
        <p:blipFill>
          <a:blip r:embed="rId4"/>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32785846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9EE3-8ED3-5DE8-6CF3-623A9A76BFF7}"/>
              </a:ext>
            </a:extLst>
          </p:cNvPr>
          <p:cNvSpPr>
            <a:spLocks noGrp="1"/>
          </p:cNvSpPr>
          <p:nvPr>
            <p:ph type="title"/>
          </p:nvPr>
        </p:nvSpPr>
        <p:spPr>
          <a:xfrm>
            <a:off x="515255" y="516986"/>
            <a:ext cx="11159758" cy="791649"/>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2E1F56-6B69-7269-D102-AFA670161A90}"/>
              </a:ext>
            </a:extLst>
          </p:cNvPr>
          <p:cNvSpPr>
            <a:spLocks noGrp="1"/>
          </p:cNvSpPr>
          <p:nvPr>
            <p:ph type="body" orient="vert" idx="1"/>
          </p:nvPr>
        </p:nvSpPr>
        <p:spPr>
          <a:xfrm>
            <a:off x="515255" y="1465944"/>
            <a:ext cx="11159758" cy="48750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F4B449-2C2E-5E69-5784-8117F823F427}"/>
              </a:ext>
            </a:extLst>
          </p:cNvPr>
          <p:cNvSpPr>
            <a:spLocks noGrp="1"/>
          </p:cNvSpPr>
          <p:nvPr>
            <p:ph type="dt" sz="half" idx="10"/>
          </p:nvPr>
        </p:nvSpPr>
        <p:spPr>
          <a:xfrm>
            <a:off x="838200" y="6356350"/>
            <a:ext cx="2743200" cy="365125"/>
          </a:xfrm>
          <a:prstGeom prst="rect">
            <a:avLst/>
          </a:prstGeom>
        </p:spPr>
        <p:txBody>
          <a:bodyPr/>
          <a:lstStyle/>
          <a:p>
            <a:fld id="{3E0D3111-4B44-4A0F-9206-FD03B73037E1}" type="datetime1">
              <a:rPr lang="en-GB" smtClean="0"/>
              <a:t>18/09/2023</a:t>
            </a:fld>
            <a:endParaRPr lang="en-GB"/>
          </a:p>
        </p:txBody>
      </p:sp>
      <p:sp>
        <p:nvSpPr>
          <p:cNvPr id="5" name="Footer Placeholder 4">
            <a:extLst>
              <a:ext uri="{FF2B5EF4-FFF2-40B4-BE49-F238E27FC236}">
                <a16:creationId xmlns:a16="http://schemas.microsoft.com/office/drawing/2014/main" id="{30E85DC8-D089-620F-A643-B1A5B110F1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19EC0BF-29A0-BA38-312A-8EABD87BE22C}"/>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408296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FA513-60AF-50C1-2588-87E5C5770B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611225-8D05-C245-FD24-A7B54FD179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487D85-9935-3DF7-59FD-5640F03A2E2E}"/>
              </a:ext>
            </a:extLst>
          </p:cNvPr>
          <p:cNvSpPr>
            <a:spLocks noGrp="1"/>
          </p:cNvSpPr>
          <p:nvPr>
            <p:ph type="dt" sz="half" idx="10"/>
          </p:nvPr>
        </p:nvSpPr>
        <p:spPr>
          <a:xfrm>
            <a:off x="838200" y="6356350"/>
            <a:ext cx="2743200" cy="365125"/>
          </a:xfrm>
          <a:prstGeom prst="rect">
            <a:avLst/>
          </a:prstGeom>
        </p:spPr>
        <p:txBody>
          <a:bodyPr/>
          <a:lstStyle/>
          <a:p>
            <a:fld id="{65E99F63-67C4-4353-998E-B1F0E8699B59}" type="datetime1">
              <a:rPr lang="en-GB" smtClean="0"/>
              <a:t>18/09/2023</a:t>
            </a:fld>
            <a:endParaRPr lang="en-GB"/>
          </a:p>
        </p:txBody>
      </p:sp>
      <p:sp>
        <p:nvSpPr>
          <p:cNvPr id="5" name="Footer Placeholder 4">
            <a:extLst>
              <a:ext uri="{FF2B5EF4-FFF2-40B4-BE49-F238E27FC236}">
                <a16:creationId xmlns:a16="http://schemas.microsoft.com/office/drawing/2014/main" id="{E4DCCCDE-F5C2-B143-D047-6A1460DC885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008B09C-2221-0BCF-9D2D-6CA17065B682}"/>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590217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FEA6-135D-D1C9-0A57-DC48C2DE635B}"/>
              </a:ext>
            </a:extLst>
          </p:cNvPr>
          <p:cNvSpPr>
            <a:spLocks noGrp="1"/>
          </p:cNvSpPr>
          <p:nvPr>
            <p:ph type="ctrTitle"/>
          </p:nvPr>
        </p:nvSpPr>
        <p:spPr>
          <a:xfrm>
            <a:off x="1524000" y="1122363"/>
            <a:ext cx="9609438" cy="2387600"/>
          </a:xfrm>
          <a:prstGeom prst="rect">
            <a:avLst/>
          </a:prstGeom>
        </p:spPr>
        <p:txBody>
          <a:bodyPr anchor="b"/>
          <a:lstStyle>
            <a:lvl1pPr algn="ctr">
              <a:defRPr sz="6000" b="1">
                <a:solidFill>
                  <a:srgbClr val="006AB4"/>
                </a:solidFill>
                <a:latin typeface="+mn-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8E6B0B6B-6421-F505-7A82-CA66B55E6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26745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50B2-8965-0115-928B-D0583366ED0C}"/>
              </a:ext>
            </a:extLst>
          </p:cNvPr>
          <p:cNvSpPr>
            <a:spLocks noGrp="1"/>
          </p:cNvSpPr>
          <p:nvPr>
            <p:ph type="title"/>
          </p:nvPr>
        </p:nvSpPr>
        <p:spPr>
          <a:xfrm>
            <a:off x="365787" y="107352"/>
            <a:ext cx="10515600" cy="1325563"/>
          </a:xfrm>
          <a:prstGeom prst="rect">
            <a:avLst/>
          </a:prstGeom>
        </p:spPr>
        <p:txBody>
          <a:bodyPr>
            <a:normAutofit/>
          </a:bodyPr>
          <a:lstStyle>
            <a:lvl1pPr>
              <a:defRPr sz="4000" b="1">
                <a:solidFill>
                  <a:srgbClr val="006AB4"/>
                </a:solidFill>
                <a:latin typeface="+mn-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D0A7EBE-F6B4-6117-217F-40091959A93B}"/>
              </a:ext>
            </a:extLst>
          </p:cNvPr>
          <p:cNvSpPr>
            <a:spLocks noGrp="1"/>
          </p:cNvSpPr>
          <p:nvPr>
            <p:ph idx="1"/>
          </p:nvPr>
        </p:nvSpPr>
        <p:spPr>
          <a:xfrm>
            <a:off x="365787" y="1825625"/>
            <a:ext cx="10515600" cy="4351338"/>
          </a:xfrm>
        </p:spPr>
        <p:txBody>
          <a:bodyPr/>
          <a:lstStyle>
            <a:lvl1pPr marL="228600" indent="-228600">
              <a:buClr>
                <a:srgbClr val="36BCEE"/>
              </a:buClr>
              <a:buFont typeface="Wingdings" pitchFamily="2" charset="2"/>
              <a:buChar cha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blue and white logo&#10;&#10;Description automatically generated">
            <a:extLst>
              <a:ext uri="{FF2B5EF4-FFF2-40B4-BE49-F238E27FC236}">
                <a16:creationId xmlns:a16="http://schemas.microsoft.com/office/drawing/2014/main" id="{D759B7FE-1094-33E1-684E-9E96616732E7}"/>
              </a:ext>
            </a:extLst>
          </p:cNvPr>
          <p:cNvPicPr>
            <a:picLocks noChangeAspect="1"/>
          </p:cNvPicPr>
          <p:nvPr userDrawn="1"/>
        </p:nvPicPr>
        <p:blipFill>
          <a:blip r:embed="rId2"/>
          <a:stretch>
            <a:fillRect/>
          </a:stretch>
        </p:blipFill>
        <p:spPr>
          <a:xfrm>
            <a:off x="9442313" y="355111"/>
            <a:ext cx="2389762" cy="754662"/>
          </a:xfrm>
          <a:prstGeom prst="rect">
            <a:avLst/>
          </a:prstGeom>
        </p:spPr>
      </p:pic>
    </p:spTree>
    <p:extLst>
      <p:ext uri="{BB962C8B-B14F-4D97-AF65-F5344CB8AC3E}">
        <p14:creationId xmlns:p14="http://schemas.microsoft.com/office/powerpoint/2010/main" val="967779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11F0-C627-CC21-6207-41732C9E09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93C5A-ACE5-6461-9BBA-3902DAFACA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24894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091E-D8D5-7FAE-4C82-0469D5E25A5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FB29C1-A73B-BD54-ADA8-465E611644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4DB405-2FEE-A611-0364-B5E3868F56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9460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5D92-8BE0-19AF-9D43-18F0AAF2C12B}"/>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D5B941-ADFC-CB91-8318-0AAA4135D7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29E0F2-9AE0-BB4B-4A36-E5F3C518821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72755F5-7D73-CB39-F7A2-4600E8B3F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43322E-14C3-8DAA-DDE6-3887148479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478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B79F-8DA0-31FF-8601-8421995C301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5103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32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30E6-9149-3D8D-A44A-B8AC008D6B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27B7A1-02CA-0EB8-5AF2-7BB1684FD1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24837CB-387A-8C81-6104-B5B25282A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3899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DBA5-A38F-DE16-7930-9FA516716B39}"/>
              </a:ext>
            </a:extLst>
          </p:cNvPr>
          <p:cNvSpPr>
            <a:spLocks noGrp="1"/>
          </p:cNvSpPr>
          <p:nvPr>
            <p:ph type="title"/>
          </p:nvPr>
        </p:nvSpPr>
        <p:spPr>
          <a:xfrm>
            <a:off x="359925" y="136525"/>
            <a:ext cx="9996649" cy="1235073"/>
          </a:xfrm>
          <a:prstGeom prst="rect">
            <a:avLst/>
          </a:prstGeom>
        </p:spPr>
        <p:txBody>
          <a:bodyPr>
            <a:normAutofit/>
          </a:bodyPr>
          <a:lstStyle>
            <a:lvl1pPr>
              <a:defRPr sz="4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6DDE6A-0444-2177-269F-12CB3F38D23D}"/>
              </a:ext>
            </a:extLst>
          </p:cNvPr>
          <p:cNvSpPr>
            <a:spLocks noGrp="1"/>
          </p:cNvSpPr>
          <p:nvPr>
            <p:ph idx="1"/>
          </p:nvPr>
        </p:nvSpPr>
        <p:spPr>
          <a:xfrm>
            <a:off x="515255" y="1491344"/>
            <a:ext cx="11159758" cy="4849670"/>
          </a:xfrm>
          <a:prstGeom prst="rect">
            <a:avLst/>
          </a:prstGeo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lue and white logo&#10;&#10;Description automatically generated">
            <a:extLst>
              <a:ext uri="{FF2B5EF4-FFF2-40B4-BE49-F238E27FC236}">
                <a16:creationId xmlns:a16="http://schemas.microsoft.com/office/drawing/2014/main" id="{490B3604-F163-61D2-858A-3D60A3BB6108}"/>
              </a:ext>
            </a:extLst>
          </p:cNvPr>
          <p:cNvPicPr>
            <a:picLocks noChangeAspect="1"/>
          </p:cNvPicPr>
          <p:nvPr userDrawn="1"/>
        </p:nvPicPr>
        <p:blipFill>
          <a:blip r:embed="rId2"/>
          <a:stretch>
            <a:fillRect/>
          </a:stretch>
        </p:blipFill>
        <p:spPr>
          <a:xfrm>
            <a:off x="9442313" y="355111"/>
            <a:ext cx="2389762" cy="754662"/>
          </a:xfrm>
          <a:prstGeom prst="rect">
            <a:avLst/>
          </a:prstGeom>
        </p:spPr>
      </p:pic>
    </p:spTree>
    <p:extLst>
      <p:ext uri="{BB962C8B-B14F-4D97-AF65-F5344CB8AC3E}">
        <p14:creationId xmlns:p14="http://schemas.microsoft.com/office/powerpoint/2010/main" val="2206273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7690-287B-CCA0-B158-0E5D81FF04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435995-81BA-D1EF-278A-B86B3C298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898CB-D91E-D547-ABB5-9B141BC12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067409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F7C8-C610-98E4-C8F1-57138274ED9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04EEF5-D88E-B427-399D-604BF67023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3009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FBD33-E76F-029E-EB24-7D0C820D261E}"/>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A884705-E214-3840-5EC4-4F89108AF22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6020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FEA9A5-7955-587D-6DB5-4A9CA1E3B357}"/>
              </a:ext>
            </a:extLst>
          </p:cNvPr>
          <p:cNvSpPr>
            <a:spLocks noGrp="1"/>
          </p:cNvSpPr>
          <p:nvPr>
            <p:ph type="ctrTitle"/>
          </p:nvPr>
        </p:nvSpPr>
        <p:spPr>
          <a:xfrm>
            <a:off x="1524000" y="1122363"/>
            <a:ext cx="9609438" cy="2387600"/>
          </a:xfrm>
          <a:prstGeom prst="rect">
            <a:avLst/>
          </a:prstGeom>
        </p:spPr>
        <p:txBody>
          <a:bodyPr anchor="b"/>
          <a:lstStyle>
            <a:lvl1pPr algn="ctr">
              <a:defRPr sz="6000" b="1">
                <a:solidFill>
                  <a:srgbClr val="0070C0"/>
                </a:solidFill>
                <a:latin typeface="+mn-lt"/>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D2B2ABAF-DBEA-3D17-DDB3-4A9125935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1" name="Picture 10" descr="A blue and black background&#10;&#10;Description automatically generated">
            <a:extLst>
              <a:ext uri="{FF2B5EF4-FFF2-40B4-BE49-F238E27FC236}">
                <a16:creationId xmlns:a16="http://schemas.microsoft.com/office/drawing/2014/main" id="{5044F071-D381-2FF4-BA45-F6DCC23B96FF}"/>
              </a:ext>
            </a:extLst>
          </p:cNvPr>
          <p:cNvPicPr>
            <a:picLocks noChangeAspect="1"/>
          </p:cNvPicPr>
          <p:nvPr userDrawn="1"/>
        </p:nvPicPr>
        <p:blipFill rotWithShape="1">
          <a:blip r:embed="rId2"/>
          <a:srcRect b="21876"/>
          <a:stretch/>
        </p:blipFill>
        <p:spPr>
          <a:xfrm>
            <a:off x="0" y="5464500"/>
            <a:ext cx="12192000" cy="1393500"/>
          </a:xfrm>
          <a:prstGeom prst="rect">
            <a:avLst/>
          </a:prstGeom>
        </p:spPr>
      </p:pic>
      <p:pic>
        <p:nvPicPr>
          <p:cNvPr id="12" name="Picture 11">
            <a:extLst>
              <a:ext uri="{FF2B5EF4-FFF2-40B4-BE49-F238E27FC236}">
                <a16:creationId xmlns:a16="http://schemas.microsoft.com/office/drawing/2014/main" id="{DB103846-17A9-9D03-3559-AB3FC53A44A8}"/>
              </a:ext>
            </a:extLst>
          </p:cNvPr>
          <p:cNvPicPr>
            <a:picLocks noChangeAspect="1"/>
          </p:cNvPicPr>
          <p:nvPr userDrawn="1"/>
        </p:nvPicPr>
        <p:blipFill>
          <a:blip r:embed="rId3"/>
          <a:stretch>
            <a:fillRect/>
          </a:stretch>
        </p:blipFill>
        <p:spPr>
          <a:xfrm>
            <a:off x="208445" y="6491512"/>
            <a:ext cx="5372100" cy="22860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0D29E302-F9E2-DAB9-1BB5-7C012628FAF0}"/>
              </a:ext>
            </a:extLst>
          </p:cNvPr>
          <p:cNvPicPr>
            <a:picLocks noChangeAspect="1"/>
          </p:cNvPicPr>
          <p:nvPr userDrawn="1"/>
        </p:nvPicPr>
        <p:blipFill>
          <a:blip r:embed="rId4"/>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2329748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DBA5-A38F-DE16-7930-9FA516716B39}"/>
              </a:ext>
            </a:extLst>
          </p:cNvPr>
          <p:cNvSpPr>
            <a:spLocks noGrp="1"/>
          </p:cNvSpPr>
          <p:nvPr>
            <p:ph type="title"/>
          </p:nvPr>
        </p:nvSpPr>
        <p:spPr>
          <a:xfrm>
            <a:off x="515255" y="368005"/>
            <a:ext cx="11159758" cy="854611"/>
          </a:xfrm>
          <a:prstGeom prst="rect">
            <a:avLst/>
          </a:prstGeom>
        </p:spPr>
        <p:txBody>
          <a:bodyPr/>
          <a:lstStyle>
            <a:lvl1pPr>
              <a:defRPr>
                <a:solidFill>
                  <a:srgbClr val="0070C0"/>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6DDE6A-0444-2177-269F-12CB3F38D23D}"/>
              </a:ext>
            </a:extLst>
          </p:cNvPr>
          <p:cNvSpPr>
            <a:spLocks noGrp="1"/>
          </p:cNvSpPr>
          <p:nvPr>
            <p:ph idx="1"/>
          </p:nvPr>
        </p:nvSpPr>
        <p:spPr>
          <a:xfrm>
            <a:off x="515255" y="1491344"/>
            <a:ext cx="11159758" cy="48496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lue and white logo&#10;&#10;Description automatically generated">
            <a:extLst>
              <a:ext uri="{FF2B5EF4-FFF2-40B4-BE49-F238E27FC236}">
                <a16:creationId xmlns:a16="http://schemas.microsoft.com/office/drawing/2014/main" id="{B22828D0-65F4-6760-8AF1-D6373FD44397}"/>
              </a:ext>
            </a:extLst>
          </p:cNvPr>
          <p:cNvPicPr>
            <a:picLocks noChangeAspect="1"/>
          </p:cNvPicPr>
          <p:nvPr userDrawn="1"/>
        </p:nvPicPr>
        <p:blipFill>
          <a:blip r:embed="rId2"/>
          <a:stretch>
            <a:fillRect/>
          </a:stretch>
        </p:blipFill>
        <p:spPr>
          <a:xfrm>
            <a:off x="9442313" y="355111"/>
            <a:ext cx="2389762" cy="754662"/>
          </a:xfrm>
          <a:prstGeom prst="rect">
            <a:avLst/>
          </a:prstGeom>
        </p:spPr>
      </p:pic>
    </p:spTree>
    <p:extLst>
      <p:ext uri="{BB962C8B-B14F-4D97-AF65-F5344CB8AC3E}">
        <p14:creationId xmlns:p14="http://schemas.microsoft.com/office/powerpoint/2010/main" val="213398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61C7-14B2-CD24-EB4A-06AB225E78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9DB1ED-B9B1-BD9E-94F6-1E9EABC4537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181C7-2D0E-4D99-C8F7-E56E1D0BFC15}"/>
              </a:ext>
            </a:extLst>
          </p:cNvPr>
          <p:cNvSpPr>
            <a:spLocks noGrp="1"/>
          </p:cNvSpPr>
          <p:nvPr>
            <p:ph type="dt" sz="half" idx="10"/>
          </p:nvPr>
        </p:nvSpPr>
        <p:spPr>
          <a:xfrm>
            <a:off x="838200" y="6356350"/>
            <a:ext cx="2743200" cy="365125"/>
          </a:xfrm>
          <a:prstGeom prst="rect">
            <a:avLst/>
          </a:prstGeom>
        </p:spPr>
        <p:txBody>
          <a:bodyPr/>
          <a:lstStyle/>
          <a:p>
            <a:fld id="{D2803956-2566-42E9-9D6F-9DD53ACB59E1}" type="datetime1">
              <a:rPr lang="en-GB" smtClean="0"/>
              <a:t>18/09/2023</a:t>
            </a:fld>
            <a:endParaRPr lang="en-GB"/>
          </a:p>
        </p:txBody>
      </p:sp>
      <p:sp>
        <p:nvSpPr>
          <p:cNvPr id="5" name="Footer Placeholder 4">
            <a:extLst>
              <a:ext uri="{FF2B5EF4-FFF2-40B4-BE49-F238E27FC236}">
                <a16:creationId xmlns:a16="http://schemas.microsoft.com/office/drawing/2014/main" id="{3C2CFA73-F88C-657A-5BA0-C96E3621237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AA177B6-06DB-07E9-53A3-FF7402F3550F}"/>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398266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5028-E31D-013C-ACED-D8FC8599170F}"/>
              </a:ext>
            </a:extLst>
          </p:cNvPr>
          <p:cNvSpPr>
            <a:spLocks noGrp="1"/>
          </p:cNvSpPr>
          <p:nvPr>
            <p:ph type="title"/>
          </p:nvPr>
        </p:nvSpPr>
        <p:spPr>
          <a:xfrm>
            <a:off x="515255" y="516986"/>
            <a:ext cx="11159758" cy="791649"/>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AA85E-0214-8E82-F864-E7043B9006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F72BB6-A516-F6D5-E660-A0F71FDF889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391553-C591-D1AA-60FB-1D7D909B3E95}"/>
              </a:ext>
            </a:extLst>
          </p:cNvPr>
          <p:cNvSpPr>
            <a:spLocks noGrp="1"/>
          </p:cNvSpPr>
          <p:nvPr>
            <p:ph type="dt" sz="half" idx="10"/>
          </p:nvPr>
        </p:nvSpPr>
        <p:spPr>
          <a:xfrm>
            <a:off x="838200" y="6356350"/>
            <a:ext cx="2743200" cy="365125"/>
          </a:xfrm>
          <a:prstGeom prst="rect">
            <a:avLst/>
          </a:prstGeom>
        </p:spPr>
        <p:txBody>
          <a:bodyPr/>
          <a:lstStyle/>
          <a:p>
            <a:fld id="{9DE508C3-DC26-4441-978A-2447EE7CD908}" type="datetime1">
              <a:rPr lang="en-GB" smtClean="0"/>
              <a:t>18/09/2023</a:t>
            </a:fld>
            <a:endParaRPr lang="en-GB"/>
          </a:p>
        </p:txBody>
      </p:sp>
      <p:sp>
        <p:nvSpPr>
          <p:cNvPr id="6" name="Footer Placeholder 5">
            <a:extLst>
              <a:ext uri="{FF2B5EF4-FFF2-40B4-BE49-F238E27FC236}">
                <a16:creationId xmlns:a16="http://schemas.microsoft.com/office/drawing/2014/main" id="{146F09BD-330A-27D7-F708-BCD8FE3589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FBCF8EB-6E3A-B80B-E256-2B9CFBDEA4D2}"/>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268715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86F6-E09F-A012-2F6B-FC828065390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620AF8-6A01-4DB4-1D36-A20C58AA96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82EAC-12AC-14DF-853B-29785E6944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F9A778-FA8B-65DB-0B0C-70C6B43675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2BE310-3748-D08C-1C86-91E36EA9E8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F9929A-E28D-9A95-2AC9-B7993D72ADC9}"/>
              </a:ext>
            </a:extLst>
          </p:cNvPr>
          <p:cNvSpPr>
            <a:spLocks noGrp="1"/>
          </p:cNvSpPr>
          <p:nvPr>
            <p:ph type="dt" sz="half" idx="10"/>
          </p:nvPr>
        </p:nvSpPr>
        <p:spPr>
          <a:xfrm>
            <a:off x="838200" y="6356350"/>
            <a:ext cx="2743200" cy="365125"/>
          </a:xfrm>
          <a:prstGeom prst="rect">
            <a:avLst/>
          </a:prstGeom>
        </p:spPr>
        <p:txBody>
          <a:bodyPr/>
          <a:lstStyle/>
          <a:p>
            <a:fld id="{5049BEEE-44D3-403F-9D52-6C75CEE8DD7B}" type="datetime1">
              <a:rPr lang="en-GB" smtClean="0"/>
              <a:t>18/09/2023</a:t>
            </a:fld>
            <a:endParaRPr lang="en-GB"/>
          </a:p>
        </p:txBody>
      </p:sp>
      <p:sp>
        <p:nvSpPr>
          <p:cNvPr id="8" name="Footer Placeholder 7">
            <a:extLst>
              <a:ext uri="{FF2B5EF4-FFF2-40B4-BE49-F238E27FC236}">
                <a16:creationId xmlns:a16="http://schemas.microsoft.com/office/drawing/2014/main" id="{1287E285-C3C4-21C5-17FA-44B1D146AD2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C84596B5-4A4F-6DC5-6B62-6A56929E29F4}"/>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3853392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B4AF-2F87-D599-AA7F-3594DE927634}"/>
              </a:ext>
            </a:extLst>
          </p:cNvPr>
          <p:cNvSpPr>
            <a:spLocks noGrp="1"/>
          </p:cNvSpPr>
          <p:nvPr>
            <p:ph type="title"/>
          </p:nvPr>
        </p:nvSpPr>
        <p:spPr>
          <a:xfrm>
            <a:off x="515255" y="516986"/>
            <a:ext cx="11159758" cy="791649"/>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26866E-A39D-0F14-B3F3-D4F1F4AF3AEA}"/>
              </a:ext>
            </a:extLst>
          </p:cNvPr>
          <p:cNvSpPr>
            <a:spLocks noGrp="1"/>
          </p:cNvSpPr>
          <p:nvPr>
            <p:ph type="dt" sz="half" idx="10"/>
          </p:nvPr>
        </p:nvSpPr>
        <p:spPr>
          <a:xfrm>
            <a:off x="838200" y="6356350"/>
            <a:ext cx="2743200" cy="365125"/>
          </a:xfrm>
          <a:prstGeom prst="rect">
            <a:avLst/>
          </a:prstGeom>
        </p:spPr>
        <p:txBody>
          <a:bodyPr/>
          <a:lstStyle/>
          <a:p>
            <a:fld id="{E91CBB5A-EE29-4BF3-9F21-A21A4CC94CA9}" type="datetime1">
              <a:rPr lang="en-GB" smtClean="0"/>
              <a:t>18/09/2023</a:t>
            </a:fld>
            <a:endParaRPr lang="en-GB"/>
          </a:p>
        </p:txBody>
      </p:sp>
      <p:sp>
        <p:nvSpPr>
          <p:cNvPr id="4" name="Footer Placeholder 3">
            <a:extLst>
              <a:ext uri="{FF2B5EF4-FFF2-40B4-BE49-F238E27FC236}">
                <a16:creationId xmlns:a16="http://schemas.microsoft.com/office/drawing/2014/main" id="{8723ED53-5881-7E2D-474A-9A141090689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B37ED84-6214-FE6B-4C40-D1F2917C19C3}"/>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3966591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61649-7166-8270-F7D2-04B5D93EE607}"/>
              </a:ext>
            </a:extLst>
          </p:cNvPr>
          <p:cNvSpPr>
            <a:spLocks noGrp="1"/>
          </p:cNvSpPr>
          <p:nvPr>
            <p:ph type="dt" sz="half" idx="10"/>
          </p:nvPr>
        </p:nvSpPr>
        <p:spPr>
          <a:xfrm>
            <a:off x="838200" y="6356350"/>
            <a:ext cx="2743200" cy="365125"/>
          </a:xfrm>
          <a:prstGeom prst="rect">
            <a:avLst/>
          </a:prstGeom>
        </p:spPr>
        <p:txBody>
          <a:bodyPr/>
          <a:lstStyle/>
          <a:p>
            <a:fld id="{C0B73EAA-A33F-4128-A957-395CF9DFDA6C}" type="datetime1">
              <a:rPr lang="en-GB" smtClean="0"/>
              <a:t>18/09/2023</a:t>
            </a:fld>
            <a:endParaRPr lang="en-GB"/>
          </a:p>
        </p:txBody>
      </p:sp>
      <p:sp>
        <p:nvSpPr>
          <p:cNvPr id="3" name="Footer Placeholder 2">
            <a:extLst>
              <a:ext uri="{FF2B5EF4-FFF2-40B4-BE49-F238E27FC236}">
                <a16:creationId xmlns:a16="http://schemas.microsoft.com/office/drawing/2014/main" id="{76025D25-05BE-124C-37C3-14E47D50012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2FB09F7-9043-8B47-07F6-DBBF0B48FC49}"/>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317961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61C7-14B2-CD24-EB4A-06AB225E78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9DB1ED-B9B1-BD9E-94F6-1E9EABC4537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181C7-2D0E-4D99-C8F7-E56E1D0BFC15}"/>
              </a:ext>
            </a:extLst>
          </p:cNvPr>
          <p:cNvSpPr>
            <a:spLocks noGrp="1"/>
          </p:cNvSpPr>
          <p:nvPr>
            <p:ph type="dt" sz="half" idx="10"/>
          </p:nvPr>
        </p:nvSpPr>
        <p:spPr>
          <a:xfrm>
            <a:off x="838200" y="6356350"/>
            <a:ext cx="2743200" cy="365125"/>
          </a:xfrm>
          <a:prstGeom prst="rect">
            <a:avLst/>
          </a:prstGeom>
        </p:spPr>
        <p:txBody>
          <a:bodyPr/>
          <a:lstStyle/>
          <a:p>
            <a:fld id="{D2803956-2566-42E9-9D6F-9DD53ACB59E1}" type="datetime1">
              <a:rPr lang="en-GB" smtClean="0"/>
              <a:t>18/09/2023</a:t>
            </a:fld>
            <a:endParaRPr lang="en-GB"/>
          </a:p>
        </p:txBody>
      </p:sp>
      <p:sp>
        <p:nvSpPr>
          <p:cNvPr id="5" name="Footer Placeholder 4">
            <a:extLst>
              <a:ext uri="{FF2B5EF4-FFF2-40B4-BE49-F238E27FC236}">
                <a16:creationId xmlns:a16="http://schemas.microsoft.com/office/drawing/2014/main" id="{3C2CFA73-F88C-657A-5BA0-C96E3621237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AA177B6-06DB-07E9-53A3-FF7402F3550F}"/>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3121663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A170-5908-8013-4EFA-486BF47D9A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8B682A-B424-CFB4-2F10-E8E6695D3C1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BA0A4A-8383-2886-B44B-E742D00124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6AF21-EC8F-C313-C5A1-650838D31401}"/>
              </a:ext>
            </a:extLst>
          </p:cNvPr>
          <p:cNvSpPr>
            <a:spLocks noGrp="1"/>
          </p:cNvSpPr>
          <p:nvPr>
            <p:ph type="dt" sz="half" idx="10"/>
          </p:nvPr>
        </p:nvSpPr>
        <p:spPr>
          <a:xfrm>
            <a:off x="838200" y="6356350"/>
            <a:ext cx="2743200" cy="365125"/>
          </a:xfrm>
          <a:prstGeom prst="rect">
            <a:avLst/>
          </a:prstGeom>
        </p:spPr>
        <p:txBody>
          <a:bodyPr/>
          <a:lstStyle/>
          <a:p>
            <a:fld id="{2BC81B51-1D0D-4CAA-8DDE-1A3AADCDA043}" type="datetime1">
              <a:rPr lang="en-GB" smtClean="0"/>
              <a:t>18/09/2023</a:t>
            </a:fld>
            <a:endParaRPr lang="en-GB"/>
          </a:p>
        </p:txBody>
      </p:sp>
      <p:sp>
        <p:nvSpPr>
          <p:cNvPr id="6" name="Footer Placeholder 5">
            <a:extLst>
              <a:ext uri="{FF2B5EF4-FFF2-40B4-BE49-F238E27FC236}">
                <a16:creationId xmlns:a16="http://schemas.microsoft.com/office/drawing/2014/main" id="{13B3006B-1597-03C1-5D5F-EFBB2EE1C7F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7B8FEA1-23CC-495E-A37C-8574F5EF3345}"/>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1875206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1F04-03B0-7E19-7E6E-4A26E645E6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1543CF-8697-407D-60F8-3AB52B4C8F7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2F8528-7406-10F5-D903-AA0070EF9E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22F1F-9549-3FB4-EE98-0225EFF88EAB}"/>
              </a:ext>
            </a:extLst>
          </p:cNvPr>
          <p:cNvSpPr>
            <a:spLocks noGrp="1"/>
          </p:cNvSpPr>
          <p:nvPr>
            <p:ph type="dt" sz="half" idx="10"/>
          </p:nvPr>
        </p:nvSpPr>
        <p:spPr>
          <a:xfrm>
            <a:off x="838200" y="6356350"/>
            <a:ext cx="2743200" cy="365125"/>
          </a:xfrm>
          <a:prstGeom prst="rect">
            <a:avLst/>
          </a:prstGeom>
        </p:spPr>
        <p:txBody>
          <a:bodyPr/>
          <a:lstStyle/>
          <a:p>
            <a:fld id="{69544CF9-A855-4A04-8D92-AF53E0EAB74E}" type="datetime1">
              <a:rPr lang="en-GB" smtClean="0"/>
              <a:t>18/09/2023</a:t>
            </a:fld>
            <a:endParaRPr lang="en-GB"/>
          </a:p>
        </p:txBody>
      </p:sp>
      <p:sp>
        <p:nvSpPr>
          <p:cNvPr id="6" name="Footer Placeholder 5">
            <a:extLst>
              <a:ext uri="{FF2B5EF4-FFF2-40B4-BE49-F238E27FC236}">
                <a16:creationId xmlns:a16="http://schemas.microsoft.com/office/drawing/2014/main" id="{6CFC3F68-BA5E-CA33-2DC2-CB5613319EC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2D830B0-0047-8CC6-9370-CF917992CFEA}"/>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4264925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9EE3-8ED3-5DE8-6CF3-623A9A76BFF7}"/>
              </a:ext>
            </a:extLst>
          </p:cNvPr>
          <p:cNvSpPr>
            <a:spLocks noGrp="1"/>
          </p:cNvSpPr>
          <p:nvPr>
            <p:ph type="title"/>
          </p:nvPr>
        </p:nvSpPr>
        <p:spPr>
          <a:xfrm>
            <a:off x="515255" y="516986"/>
            <a:ext cx="11159758" cy="791649"/>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2E1F56-6B69-7269-D102-AFA670161A90}"/>
              </a:ext>
            </a:extLst>
          </p:cNvPr>
          <p:cNvSpPr>
            <a:spLocks noGrp="1"/>
          </p:cNvSpPr>
          <p:nvPr>
            <p:ph type="body" orient="vert" idx="1"/>
          </p:nvPr>
        </p:nvSpPr>
        <p:spPr>
          <a:xfrm>
            <a:off x="515255" y="1465944"/>
            <a:ext cx="11159758" cy="48750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F4B449-2C2E-5E69-5784-8117F823F427}"/>
              </a:ext>
            </a:extLst>
          </p:cNvPr>
          <p:cNvSpPr>
            <a:spLocks noGrp="1"/>
          </p:cNvSpPr>
          <p:nvPr>
            <p:ph type="dt" sz="half" idx="10"/>
          </p:nvPr>
        </p:nvSpPr>
        <p:spPr>
          <a:xfrm>
            <a:off x="838200" y="6356350"/>
            <a:ext cx="2743200" cy="365125"/>
          </a:xfrm>
          <a:prstGeom prst="rect">
            <a:avLst/>
          </a:prstGeom>
        </p:spPr>
        <p:txBody>
          <a:bodyPr/>
          <a:lstStyle/>
          <a:p>
            <a:fld id="{3E0D3111-4B44-4A0F-9206-FD03B73037E1}" type="datetime1">
              <a:rPr lang="en-GB" smtClean="0"/>
              <a:t>18/09/2023</a:t>
            </a:fld>
            <a:endParaRPr lang="en-GB"/>
          </a:p>
        </p:txBody>
      </p:sp>
      <p:sp>
        <p:nvSpPr>
          <p:cNvPr id="5" name="Footer Placeholder 4">
            <a:extLst>
              <a:ext uri="{FF2B5EF4-FFF2-40B4-BE49-F238E27FC236}">
                <a16:creationId xmlns:a16="http://schemas.microsoft.com/office/drawing/2014/main" id="{30E85DC8-D089-620F-A643-B1A5B110F1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19EC0BF-29A0-BA38-312A-8EABD87BE22C}"/>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1716788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FA513-60AF-50C1-2588-87E5C5770B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611225-8D05-C245-FD24-A7B54FD179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487D85-9935-3DF7-59FD-5640F03A2E2E}"/>
              </a:ext>
            </a:extLst>
          </p:cNvPr>
          <p:cNvSpPr>
            <a:spLocks noGrp="1"/>
          </p:cNvSpPr>
          <p:nvPr>
            <p:ph type="dt" sz="half" idx="10"/>
          </p:nvPr>
        </p:nvSpPr>
        <p:spPr>
          <a:xfrm>
            <a:off x="838200" y="6356350"/>
            <a:ext cx="2743200" cy="365125"/>
          </a:xfrm>
          <a:prstGeom prst="rect">
            <a:avLst/>
          </a:prstGeom>
        </p:spPr>
        <p:txBody>
          <a:bodyPr/>
          <a:lstStyle/>
          <a:p>
            <a:fld id="{65E99F63-67C4-4353-998E-B1F0E8699B59}" type="datetime1">
              <a:rPr lang="en-GB" smtClean="0"/>
              <a:t>18/09/2023</a:t>
            </a:fld>
            <a:endParaRPr lang="en-GB"/>
          </a:p>
        </p:txBody>
      </p:sp>
      <p:sp>
        <p:nvSpPr>
          <p:cNvPr id="5" name="Footer Placeholder 4">
            <a:extLst>
              <a:ext uri="{FF2B5EF4-FFF2-40B4-BE49-F238E27FC236}">
                <a16:creationId xmlns:a16="http://schemas.microsoft.com/office/drawing/2014/main" id="{E4DCCCDE-F5C2-B143-D047-6A1460DC885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008B09C-2221-0BCF-9D2D-6CA17065B682}"/>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1032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5028-E31D-013C-ACED-D8FC8599170F}"/>
              </a:ext>
            </a:extLst>
          </p:cNvPr>
          <p:cNvSpPr>
            <a:spLocks noGrp="1"/>
          </p:cNvSpPr>
          <p:nvPr>
            <p:ph type="title"/>
          </p:nvPr>
        </p:nvSpPr>
        <p:spPr>
          <a:xfrm>
            <a:off x="515255" y="516986"/>
            <a:ext cx="11159758" cy="791649"/>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AA85E-0214-8E82-F864-E7043B9006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F72BB6-A516-F6D5-E660-A0F71FDF889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391553-C591-D1AA-60FB-1D7D909B3E95}"/>
              </a:ext>
            </a:extLst>
          </p:cNvPr>
          <p:cNvSpPr>
            <a:spLocks noGrp="1"/>
          </p:cNvSpPr>
          <p:nvPr>
            <p:ph type="dt" sz="half" idx="10"/>
          </p:nvPr>
        </p:nvSpPr>
        <p:spPr>
          <a:xfrm>
            <a:off x="838200" y="6356350"/>
            <a:ext cx="2743200" cy="365125"/>
          </a:xfrm>
          <a:prstGeom prst="rect">
            <a:avLst/>
          </a:prstGeom>
        </p:spPr>
        <p:txBody>
          <a:bodyPr/>
          <a:lstStyle/>
          <a:p>
            <a:fld id="{9DE508C3-DC26-4441-978A-2447EE7CD908}" type="datetime1">
              <a:rPr lang="en-GB" smtClean="0"/>
              <a:t>18/09/2023</a:t>
            </a:fld>
            <a:endParaRPr lang="en-GB"/>
          </a:p>
        </p:txBody>
      </p:sp>
      <p:sp>
        <p:nvSpPr>
          <p:cNvPr id="6" name="Footer Placeholder 5">
            <a:extLst>
              <a:ext uri="{FF2B5EF4-FFF2-40B4-BE49-F238E27FC236}">
                <a16:creationId xmlns:a16="http://schemas.microsoft.com/office/drawing/2014/main" id="{146F09BD-330A-27D7-F708-BCD8FE3589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FBCF8EB-6E3A-B80B-E256-2B9CFBDEA4D2}"/>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341895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86F6-E09F-A012-2F6B-FC828065390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620AF8-6A01-4DB4-1D36-A20C58AA96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82EAC-12AC-14DF-853B-29785E6944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F9A778-FA8B-65DB-0B0C-70C6B43675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2BE310-3748-D08C-1C86-91E36EA9E8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F9929A-E28D-9A95-2AC9-B7993D72ADC9}"/>
              </a:ext>
            </a:extLst>
          </p:cNvPr>
          <p:cNvSpPr>
            <a:spLocks noGrp="1"/>
          </p:cNvSpPr>
          <p:nvPr>
            <p:ph type="dt" sz="half" idx="10"/>
          </p:nvPr>
        </p:nvSpPr>
        <p:spPr>
          <a:xfrm>
            <a:off x="838200" y="6356350"/>
            <a:ext cx="2743200" cy="365125"/>
          </a:xfrm>
          <a:prstGeom prst="rect">
            <a:avLst/>
          </a:prstGeom>
        </p:spPr>
        <p:txBody>
          <a:bodyPr/>
          <a:lstStyle/>
          <a:p>
            <a:fld id="{5049BEEE-44D3-403F-9D52-6C75CEE8DD7B}" type="datetime1">
              <a:rPr lang="en-GB" smtClean="0"/>
              <a:t>18/09/2023</a:t>
            </a:fld>
            <a:endParaRPr lang="en-GB"/>
          </a:p>
        </p:txBody>
      </p:sp>
      <p:sp>
        <p:nvSpPr>
          <p:cNvPr id="8" name="Footer Placeholder 7">
            <a:extLst>
              <a:ext uri="{FF2B5EF4-FFF2-40B4-BE49-F238E27FC236}">
                <a16:creationId xmlns:a16="http://schemas.microsoft.com/office/drawing/2014/main" id="{1287E285-C3C4-21C5-17FA-44B1D146AD2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C84596B5-4A4F-6DC5-6B62-6A56929E29F4}"/>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285927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B4AF-2F87-D599-AA7F-3594DE927634}"/>
              </a:ext>
            </a:extLst>
          </p:cNvPr>
          <p:cNvSpPr>
            <a:spLocks noGrp="1"/>
          </p:cNvSpPr>
          <p:nvPr>
            <p:ph type="title"/>
          </p:nvPr>
        </p:nvSpPr>
        <p:spPr>
          <a:xfrm>
            <a:off x="515255" y="516986"/>
            <a:ext cx="11159758" cy="791649"/>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26866E-A39D-0F14-B3F3-D4F1F4AF3AEA}"/>
              </a:ext>
            </a:extLst>
          </p:cNvPr>
          <p:cNvSpPr>
            <a:spLocks noGrp="1"/>
          </p:cNvSpPr>
          <p:nvPr>
            <p:ph type="dt" sz="half" idx="10"/>
          </p:nvPr>
        </p:nvSpPr>
        <p:spPr>
          <a:xfrm>
            <a:off x="838200" y="6356350"/>
            <a:ext cx="2743200" cy="365125"/>
          </a:xfrm>
          <a:prstGeom prst="rect">
            <a:avLst/>
          </a:prstGeom>
        </p:spPr>
        <p:txBody>
          <a:bodyPr/>
          <a:lstStyle/>
          <a:p>
            <a:fld id="{E91CBB5A-EE29-4BF3-9F21-A21A4CC94CA9}" type="datetime1">
              <a:rPr lang="en-GB" smtClean="0"/>
              <a:t>18/09/2023</a:t>
            </a:fld>
            <a:endParaRPr lang="en-GB"/>
          </a:p>
        </p:txBody>
      </p:sp>
      <p:sp>
        <p:nvSpPr>
          <p:cNvPr id="4" name="Footer Placeholder 3">
            <a:extLst>
              <a:ext uri="{FF2B5EF4-FFF2-40B4-BE49-F238E27FC236}">
                <a16:creationId xmlns:a16="http://schemas.microsoft.com/office/drawing/2014/main" id="{8723ED53-5881-7E2D-474A-9A141090689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B37ED84-6214-FE6B-4C40-D1F2917C19C3}"/>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60178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61649-7166-8270-F7D2-04B5D93EE607}"/>
              </a:ext>
            </a:extLst>
          </p:cNvPr>
          <p:cNvSpPr>
            <a:spLocks noGrp="1"/>
          </p:cNvSpPr>
          <p:nvPr>
            <p:ph type="dt" sz="half" idx="10"/>
          </p:nvPr>
        </p:nvSpPr>
        <p:spPr>
          <a:xfrm>
            <a:off x="838200" y="6356350"/>
            <a:ext cx="2743200" cy="365125"/>
          </a:xfrm>
          <a:prstGeom prst="rect">
            <a:avLst/>
          </a:prstGeom>
        </p:spPr>
        <p:txBody>
          <a:bodyPr/>
          <a:lstStyle/>
          <a:p>
            <a:fld id="{C0B73EAA-A33F-4128-A957-395CF9DFDA6C}" type="datetime1">
              <a:rPr lang="en-GB" smtClean="0"/>
              <a:t>18/09/2023</a:t>
            </a:fld>
            <a:endParaRPr lang="en-GB"/>
          </a:p>
        </p:txBody>
      </p:sp>
      <p:sp>
        <p:nvSpPr>
          <p:cNvPr id="3" name="Footer Placeholder 2">
            <a:extLst>
              <a:ext uri="{FF2B5EF4-FFF2-40B4-BE49-F238E27FC236}">
                <a16:creationId xmlns:a16="http://schemas.microsoft.com/office/drawing/2014/main" id="{76025D25-05BE-124C-37C3-14E47D50012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2FB09F7-9043-8B47-07F6-DBBF0B48FC49}"/>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855767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A170-5908-8013-4EFA-486BF47D9A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8B682A-B424-CFB4-2F10-E8E6695D3C1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BA0A4A-8383-2886-B44B-E742D00124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6AF21-EC8F-C313-C5A1-650838D31401}"/>
              </a:ext>
            </a:extLst>
          </p:cNvPr>
          <p:cNvSpPr>
            <a:spLocks noGrp="1"/>
          </p:cNvSpPr>
          <p:nvPr>
            <p:ph type="dt" sz="half" idx="10"/>
          </p:nvPr>
        </p:nvSpPr>
        <p:spPr>
          <a:xfrm>
            <a:off x="838200" y="6356350"/>
            <a:ext cx="2743200" cy="365125"/>
          </a:xfrm>
          <a:prstGeom prst="rect">
            <a:avLst/>
          </a:prstGeom>
        </p:spPr>
        <p:txBody>
          <a:bodyPr/>
          <a:lstStyle/>
          <a:p>
            <a:fld id="{2BC81B51-1D0D-4CAA-8DDE-1A3AADCDA043}" type="datetime1">
              <a:rPr lang="en-GB" smtClean="0"/>
              <a:t>18/09/2023</a:t>
            </a:fld>
            <a:endParaRPr lang="en-GB"/>
          </a:p>
        </p:txBody>
      </p:sp>
      <p:sp>
        <p:nvSpPr>
          <p:cNvPr id="6" name="Footer Placeholder 5">
            <a:extLst>
              <a:ext uri="{FF2B5EF4-FFF2-40B4-BE49-F238E27FC236}">
                <a16:creationId xmlns:a16="http://schemas.microsoft.com/office/drawing/2014/main" id="{13B3006B-1597-03C1-5D5F-EFBB2EE1C7F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7B8FEA1-23CC-495E-A37C-8574F5EF3345}"/>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600092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1F04-03B0-7E19-7E6E-4A26E645E6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1543CF-8697-407D-60F8-3AB52B4C8F7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2F8528-7406-10F5-D903-AA0070EF9E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22F1F-9549-3FB4-EE98-0225EFF88EAB}"/>
              </a:ext>
            </a:extLst>
          </p:cNvPr>
          <p:cNvSpPr>
            <a:spLocks noGrp="1"/>
          </p:cNvSpPr>
          <p:nvPr>
            <p:ph type="dt" sz="half" idx="10"/>
          </p:nvPr>
        </p:nvSpPr>
        <p:spPr>
          <a:xfrm>
            <a:off x="838200" y="6356350"/>
            <a:ext cx="2743200" cy="365125"/>
          </a:xfrm>
          <a:prstGeom prst="rect">
            <a:avLst/>
          </a:prstGeom>
        </p:spPr>
        <p:txBody>
          <a:bodyPr/>
          <a:lstStyle/>
          <a:p>
            <a:fld id="{69544CF9-A855-4A04-8D92-AF53E0EAB74E}" type="datetime1">
              <a:rPr lang="en-GB" smtClean="0"/>
              <a:t>18/09/2023</a:t>
            </a:fld>
            <a:endParaRPr lang="en-GB"/>
          </a:p>
        </p:txBody>
      </p:sp>
      <p:sp>
        <p:nvSpPr>
          <p:cNvPr id="6" name="Footer Placeholder 5">
            <a:extLst>
              <a:ext uri="{FF2B5EF4-FFF2-40B4-BE49-F238E27FC236}">
                <a16:creationId xmlns:a16="http://schemas.microsoft.com/office/drawing/2014/main" id="{6CFC3F68-BA5E-CA33-2DC2-CB5613319EC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2D830B0-0047-8CC6-9370-CF917992CFEA}"/>
              </a:ext>
            </a:extLst>
          </p:cNvPr>
          <p:cNvSpPr>
            <a:spLocks noGrp="1"/>
          </p:cNvSpPr>
          <p:nvPr>
            <p:ph type="sldNum" sz="quarter" idx="12"/>
          </p:nvPr>
        </p:nvSpPr>
        <p:spPr>
          <a:xfrm>
            <a:off x="8610600" y="6356350"/>
            <a:ext cx="2743200" cy="365125"/>
          </a:xfrm>
          <a:prstGeom prst="rect">
            <a:avLst/>
          </a:prstGeom>
        </p:spPr>
        <p:txBody>
          <a:bodyPr/>
          <a:lstStyle/>
          <a:p>
            <a:fld id="{D8456816-BF6C-4A78-88FC-8AEC8A780E76}" type="slidenum">
              <a:rPr lang="en-GB" smtClean="0"/>
              <a:t>‹#›</a:t>
            </a:fld>
            <a:endParaRPr lang="en-GB"/>
          </a:p>
        </p:txBody>
      </p:sp>
    </p:spTree>
    <p:extLst>
      <p:ext uri="{BB962C8B-B14F-4D97-AF65-F5344CB8AC3E}">
        <p14:creationId xmlns:p14="http://schemas.microsoft.com/office/powerpoint/2010/main" val="121969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7573C-AB92-6E1E-3211-2D24919C4D60}"/>
              </a:ext>
            </a:extLst>
          </p:cNvPr>
          <p:cNvSpPr>
            <a:spLocks noGrp="1"/>
          </p:cNvSpPr>
          <p:nvPr>
            <p:ph type="title"/>
          </p:nvPr>
        </p:nvSpPr>
        <p:spPr>
          <a:xfrm>
            <a:off x="515255" y="516986"/>
            <a:ext cx="11159758" cy="791649"/>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C1AAA7-AC84-A167-ACE3-15927815CBFE}"/>
              </a:ext>
            </a:extLst>
          </p:cNvPr>
          <p:cNvSpPr>
            <a:spLocks noGrp="1"/>
          </p:cNvSpPr>
          <p:nvPr>
            <p:ph type="body" idx="1"/>
          </p:nvPr>
        </p:nvSpPr>
        <p:spPr>
          <a:xfrm>
            <a:off x="515255" y="1465944"/>
            <a:ext cx="11159758" cy="487507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77ECD2-FA1F-7AB6-A36D-707883995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alibri" panose="020F0502020204030204" pitchFamily="34" charset="0"/>
              </a:defRPr>
            </a:lvl1pPr>
          </a:lstStyle>
          <a:p>
            <a:fld id="{5BFBB512-B245-41FB-A98E-0419BDEB0379}" type="datetime1">
              <a:rPr lang="en-GB" smtClean="0"/>
              <a:pPr/>
              <a:t>18/09/2023</a:t>
            </a:fld>
            <a:endParaRPr lang="en-GB"/>
          </a:p>
        </p:txBody>
      </p:sp>
      <p:sp>
        <p:nvSpPr>
          <p:cNvPr id="5" name="Footer Placeholder 4">
            <a:extLst>
              <a:ext uri="{FF2B5EF4-FFF2-40B4-BE49-F238E27FC236}">
                <a16:creationId xmlns:a16="http://schemas.microsoft.com/office/drawing/2014/main" id="{234BDDCF-74DA-2A6C-9A91-8696CB5B7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21859976-FCCE-2A73-4F7F-D2896F22F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alibri" panose="020F0502020204030204" pitchFamily="34" charset="0"/>
              </a:defRPr>
            </a:lvl1pPr>
          </a:lstStyle>
          <a:p>
            <a:fld id="{D8456816-BF6C-4A78-88FC-8AEC8A780E76}" type="slidenum">
              <a:rPr lang="en-GB" smtClean="0"/>
              <a:pPr/>
              <a:t>‹#›</a:t>
            </a:fld>
            <a:endParaRPr lang="en-GB"/>
          </a:p>
        </p:txBody>
      </p:sp>
      <p:sp>
        <p:nvSpPr>
          <p:cNvPr id="7" name="Rectangle 6">
            <a:extLst>
              <a:ext uri="{FF2B5EF4-FFF2-40B4-BE49-F238E27FC236}">
                <a16:creationId xmlns:a16="http://schemas.microsoft.com/office/drawing/2014/main" id="{E781253A-D088-7C89-818E-435FAD3239C5}"/>
              </a:ext>
            </a:extLst>
          </p:cNvPr>
          <p:cNvSpPr/>
          <p:nvPr userDrawn="1"/>
        </p:nvSpPr>
        <p:spPr>
          <a:xfrm>
            <a:off x="11675014" y="0"/>
            <a:ext cx="51698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sp>
        <p:nvSpPr>
          <p:cNvPr id="8" name="Rectangle 7">
            <a:extLst>
              <a:ext uri="{FF2B5EF4-FFF2-40B4-BE49-F238E27FC236}">
                <a16:creationId xmlns:a16="http://schemas.microsoft.com/office/drawing/2014/main" id="{345E4AA7-8E69-4BDC-9298-06BC9857459B}"/>
              </a:ext>
            </a:extLst>
          </p:cNvPr>
          <p:cNvSpPr/>
          <p:nvPr userDrawn="1"/>
        </p:nvSpPr>
        <p:spPr>
          <a:xfrm>
            <a:off x="-1729" y="0"/>
            <a:ext cx="51698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sp>
        <p:nvSpPr>
          <p:cNvPr id="9" name="Rectangle 8">
            <a:extLst>
              <a:ext uri="{FF2B5EF4-FFF2-40B4-BE49-F238E27FC236}">
                <a16:creationId xmlns:a16="http://schemas.microsoft.com/office/drawing/2014/main" id="{D73C845B-35B4-07E9-A86A-AB46E886F1CD}"/>
              </a:ext>
            </a:extLst>
          </p:cNvPr>
          <p:cNvSpPr/>
          <p:nvPr userDrawn="1"/>
        </p:nvSpPr>
        <p:spPr>
          <a:xfrm rot="5400000">
            <a:off x="5836642" y="-5321386"/>
            <a:ext cx="516986" cy="11159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sp>
        <p:nvSpPr>
          <p:cNvPr id="10" name="Rectangle 9">
            <a:extLst>
              <a:ext uri="{FF2B5EF4-FFF2-40B4-BE49-F238E27FC236}">
                <a16:creationId xmlns:a16="http://schemas.microsoft.com/office/drawing/2014/main" id="{CAF76F38-6995-58A5-0E90-E0E08F1C00A3}"/>
              </a:ext>
            </a:extLst>
          </p:cNvPr>
          <p:cNvSpPr/>
          <p:nvPr userDrawn="1"/>
        </p:nvSpPr>
        <p:spPr>
          <a:xfrm rot="5400000">
            <a:off x="5836643" y="1034965"/>
            <a:ext cx="516986" cy="11159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pic>
        <p:nvPicPr>
          <p:cNvPr id="12" name="Picture 11" descr="A blue and black background&#10;&#10;Description automatically generated">
            <a:extLst>
              <a:ext uri="{FF2B5EF4-FFF2-40B4-BE49-F238E27FC236}">
                <a16:creationId xmlns:a16="http://schemas.microsoft.com/office/drawing/2014/main" id="{9292E07B-6238-A6F4-2CE3-641B020652FA}"/>
              </a:ext>
            </a:extLst>
          </p:cNvPr>
          <p:cNvPicPr>
            <a:picLocks noChangeAspect="1"/>
          </p:cNvPicPr>
          <p:nvPr userDrawn="1"/>
        </p:nvPicPr>
        <p:blipFill rotWithShape="1">
          <a:blip r:embed="rId13"/>
          <a:srcRect b="21876"/>
          <a:stretch/>
        </p:blipFill>
        <p:spPr>
          <a:xfrm>
            <a:off x="0" y="5464500"/>
            <a:ext cx="12192000" cy="1393500"/>
          </a:xfrm>
          <a:prstGeom prst="rect">
            <a:avLst/>
          </a:prstGeom>
        </p:spPr>
      </p:pic>
      <p:pic>
        <p:nvPicPr>
          <p:cNvPr id="13" name="Picture 12">
            <a:extLst>
              <a:ext uri="{FF2B5EF4-FFF2-40B4-BE49-F238E27FC236}">
                <a16:creationId xmlns:a16="http://schemas.microsoft.com/office/drawing/2014/main" id="{55B17F3C-4F16-2613-411A-1D2BFD4DD80D}"/>
              </a:ext>
            </a:extLst>
          </p:cNvPr>
          <p:cNvPicPr>
            <a:picLocks noChangeAspect="1"/>
          </p:cNvPicPr>
          <p:nvPr userDrawn="1"/>
        </p:nvPicPr>
        <p:blipFill>
          <a:blip r:embed="rId14"/>
          <a:stretch>
            <a:fillRect/>
          </a:stretch>
        </p:blipFill>
        <p:spPr>
          <a:xfrm>
            <a:off x="208445" y="6491512"/>
            <a:ext cx="5372100" cy="228600"/>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B81A1307-955A-F977-0782-563235D6E625}"/>
              </a:ext>
            </a:extLst>
          </p:cNvPr>
          <p:cNvPicPr>
            <a:picLocks noChangeAspect="1"/>
          </p:cNvPicPr>
          <p:nvPr userDrawn="1"/>
        </p:nvPicPr>
        <p:blipFill>
          <a:blip r:embed="rId1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3361860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b="1" i="0" kern="1200">
          <a:solidFill>
            <a:srgbClr val="0070C0"/>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70C0"/>
        </a:buClr>
        <a:buFont typeface="Wingdings" panose="05000000000000000000" pitchFamily="2" charset="2"/>
        <a:buChar char="§"/>
        <a:defRPr sz="2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70C0"/>
        </a:buClr>
        <a:buFont typeface="Wingdings" panose="05000000000000000000" pitchFamily="2" charset="2"/>
        <a:buChar char="§"/>
        <a:defRPr sz="24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70C0"/>
        </a:buClr>
        <a:buFont typeface="Wingdings" panose="05000000000000000000" pitchFamily="2" charset="2"/>
        <a:buChar char="§"/>
        <a:defRPr sz="20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70C0"/>
        </a:buClr>
        <a:buFont typeface="Wingdings" panose="05000000000000000000" pitchFamily="2" charset="2"/>
        <a:buChar char="§"/>
        <a:defRPr sz="18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70C0"/>
        </a:buClr>
        <a:buFont typeface="Wingdings" panose="05000000000000000000" pitchFamily="2" charset="2"/>
        <a:buChar char="§"/>
        <a:defRPr sz="18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B0484-2F35-7D28-0844-9BCD035751BF}"/>
              </a:ext>
            </a:extLst>
          </p:cNvPr>
          <p:cNvSpPr>
            <a:spLocks noGrp="1"/>
          </p:cNvSpPr>
          <p:nvPr>
            <p:ph type="title"/>
          </p:nvPr>
        </p:nvSpPr>
        <p:spPr>
          <a:xfrm>
            <a:off x="365787"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EE7768-F496-5D48-73F4-1531A0353021}"/>
              </a:ext>
            </a:extLst>
          </p:cNvPr>
          <p:cNvSpPr>
            <a:spLocks noGrp="1"/>
          </p:cNvSpPr>
          <p:nvPr>
            <p:ph type="body" idx="1"/>
          </p:nvPr>
        </p:nvSpPr>
        <p:spPr>
          <a:xfrm>
            <a:off x="365787"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blue and black background&#10;&#10;Description automatically generated">
            <a:extLst>
              <a:ext uri="{FF2B5EF4-FFF2-40B4-BE49-F238E27FC236}">
                <a16:creationId xmlns:a16="http://schemas.microsoft.com/office/drawing/2014/main" id="{03814E03-E608-64AE-2874-C99F6252AFE0}"/>
              </a:ext>
            </a:extLst>
          </p:cNvPr>
          <p:cNvPicPr>
            <a:picLocks noChangeAspect="1"/>
          </p:cNvPicPr>
          <p:nvPr userDrawn="1"/>
        </p:nvPicPr>
        <p:blipFill rotWithShape="1">
          <a:blip r:embed="rId13"/>
          <a:srcRect b="21876"/>
          <a:stretch/>
        </p:blipFill>
        <p:spPr>
          <a:xfrm>
            <a:off x="0" y="5464500"/>
            <a:ext cx="12192000" cy="1393500"/>
          </a:xfrm>
          <a:prstGeom prst="rect">
            <a:avLst/>
          </a:prstGeom>
        </p:spPr>
      </p:pic>
      <p:pic>
        <p:nvPicPr>
          <p:cNvPr id="8" name="Picture 7">
            <a:extLst>
              <a:ext uri="{FF2B5EF4-FFF2-40B4-BE49-F238E27FC236}">
                <a16:creationId xmlns:a16="http://schemas.microsoft.com/office/drawing/2014/main" id="{4D2FFEF7-C284-676C-CD21-ACE17EADA36C}"/>
              </a:ext>
            </a:extLst>
          </p:cNvPr>
          <p:cNvPicPr>
            <a:picLocks noChangeAspect="1"/>
          </p:cNvPicPr>
          <p:nvPr userDrawn="1"/>
        </p:nvPicPr>
        <p:blipFill>
          <a:blip r:embed="rId14"/>
          <a:stretch>
            <a:fillRect/>
          </a:stretch>
        </p:blipFill>
        <p:spPr>
          <a:xfrm>
            <a:off x="208445" y="6491512"/>
            <a:ext cx="5372100" cy="2286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BDF35E87-207A-29CD-181A-0BD5C48BE54C}"/>
              </a:ext>
            </a:extLst>
          </p:cNvPr>
          <p:cNvPicPr>
            <a:picLocks noChangeAspect="1"/>
          </p:cNvPicPr>
          <p:nvPr userDrawn="1"/>
        </p:nvPicPr>
        <p:blipFill>
          <a:blip r:embed="rId1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878867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006AB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36BCEE"/>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pic>
        <p:nvPicPr>
          <p:cNvPr id="13" name="Picture 12" descr="A blue and black background&#10;&#10;Description automatically generated">
            <a:extLst>
              <a:ext uri="{FF2B5EF4-FFF2-40B4-BE49-F238E27FC236}">
                <a16:creationId xmlns:a16="http://schemas.microsoft.com/office/drawing/2014/main" id="{4959DB55-F050-E766-E04F-4B584F7D611E}"/>
              </a:ext>
            </a:extLst>
          </p:cNvPr>
          <p:cNvPicPr>
            <a:picLocks noChangeAspect="1"/>
          </p:cNvPicPr>
          <p:nvPr userDrawn="1"/>
        </p:nvPicPr>
        <p:blipFill rotWithShape="1">
          <a:blip r:embed="rId13"/>
          <a:srcRect b="21876"/>
          <a:stretch/>
        </p:blipFill>
        <p:spPr>
          <a:xfrm>
            <a:off x="0" y="5464500"/>
            <a:ext cx="12192000" cy="1393500"/>
          </a:xfrm>
          <a:prstGeom prst="rect">
            <a:avLst/>
          </a:prstGeom>
        </p:spPr>
      </p:pic>
      <p:sp>
        <p:nvSpPr>
          <p:cNvPr id="2" name="Title Placeholder 1">
            <a:extLst>
              <a:ext uri="{FF2B5EF4-FFF2-40B4-BE49-F238E27FC236}">
                <a16:creationId xmlns:a16="http://schemas.microsoft.com/office/drawing/2014/main" id="{C0E7573C-AB92-6E1E-3211-2D24919C4D60}"/>
              </a:ext>
            </a:extLst>
          </p:cNvPr>
          <p:cNvSpPr>
            <a:spLocks noGrp="1"/>
          </p:cNvSpPr>
          <p:nvPr>
            <p:ph type="title"/>
          </p:nvPr>
        </p:nvSpPr>
        <p:spPr>
          <a:xfrm>
            <a:off x="515255" y="516986"/>
            <a:ext cx="11159758" cy="791649"/>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C1AAA7-AC84-A167-ACE3-15927815CBFE}"/>
              </a:ext>
            </a:extLst>
          </p:cNvPr>
          <p:cNvSpPr>
            <a:spLocks noGrp="1"/>
          </p:cNvSpPr>
          <p:nvPr>
            <p:ph type="body" idx="1"/>
          </p:nvPr>
        </p:nvSpPr>
        <p:spPr>
          <a:xfrm>
            <a:off x="515255" y="1465944"/>
            <a:ext cx="11159758" cy="487507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E781253A-D088-7C89-818E-435FAD3239C5}"/>
              </a:ext>
            </a:extLst>
          </p:cNvPr>
          <p:cNvSpPr/>
          <p:nvPr userDrawn="1"/>
        </p:nvSpPr>
        <p:spPr>
          <a:xfrm>
            <a:off x="11675014" y="0"/>
            <a:ext cx="51698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sp>
        <p:nvSpPr>
          <p:cNvPr id="8" name="Rectangle 7">
            <a:extLst>
              <a:ext uri="{FF2B5EF4-FFF2-40B4-BE49-F238E27FC236}">
                <a16:creationId xmlns:a16="http://schemas.microsoft.com/office/drawing/2014/main" id="{345E4AA7-8E69-4BDC-9298-06BC9857459B}"/>
              </a:ext>
            </a:extLst>
          </p:cNvPr>
          <p:cNvSpPr/>
          <p:nvPr userDrawn="1"/>
        </p:nvSpPr>
        <p:spPr>
          <a:xfrm>
            <a:off x="-1729" y="0"/>
            <a:ext cx="51698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sp>
        <p:nvSpPr>
          <p:cNvPr id="9" name="Rectangle 8">
            <a:extLst>
              <a:ext uri="{FF2B5EF4-FFF2-40B4-BE49-F238E27FC236}">
                <a16:creationId xmlns:a16="http://schemas.microsoft.com/office/drawing/2014/main" id="{D73C845B-35B4-07E9-A86A-AB46E886F1CD}"/>
              </a:ext>
            </a:extLst>
          </p:cNvPr>
          <p:cNvSpPr/>
          <p:nvPr userDrawn="1"/>
        </p:nvSpPr>
        <p:spPr>
          <a:xfrm rot="5400000">
            <a:off x="5836642" y="-5321386"/>
            <a:ext cx="516986" cy="11159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sp>
        <p:nvSpPr>
          <p:cNvPr id="10" name="Rectangle 9">
            <a:extLst>
              <a:ext uri="{FF2B5EF4-FFF2-40B4-BE49-F238E27FC236}">
                <a16:creationId xmlns:a16="http://schemas.microsoft.com/office/drawing/2014/main" id="{CAF76F38-6995-58A5-0E90-E0E08F1C00A3}"/>
              </a:ext>
            </a:extLst>
          </p:cNvPr>
          <p:cNvSpPr/>
          <p:nvPr userDrawn="1"/>
        </p:nvSpPr>
        <p:spPr>
          <a:xfrm rot="5400000">
            <a:off x="5836643" y="1034965"/>
            <a:ext cx="516986" cy="11159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Calibri" panose="020F0502020204030204" pitchFamily="34" charset="0"/>
            </a:endParaRPr>
          </a:p>
        </p:txBody>
      </p:sp>
      <p:pic>
        <p:nvPicPr>
          <p:cNvPr id="14" name="Picture 13">
            <a:extLst>
              <a:ext uri="{FF2B5EF4-FFF2-40B4-BE49-F238E27FC236}">
                <a16:creationId xmlns:a16="http://schemas.microsoft.com/office/drawing/2014/main" id="{0BB0D85F-FFCE-5984-48B8-64902DF62B74}"/>
              </a:ext>
            </a:extLst>
          </p:cNvPr>
          <p:cNvPicPr>
            <a:picLocks noChangeAspect="1"/>
          </p:cNvPicPr>
          <p:nvPr userDrawn="1"/>
        </p:nvPicPr>
        <p:blipFill>
          <a:blip r:embed="rId14"/>
          <a:stretch>
            <a:fillRect/>
          </a:stretch>
        </p:blipFill>
        <p:spPr>
          <a:xfrm>
            <a:off x="208445" y="6491512"/>
            <a:ext cx="5372100" cy="228600"/>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9ED3FA50-F968-A288-DF97-7E3EC0534647}"/>
              </a:ext>
            </a:extLst>
          </p:cNvPr>
          <p:cNvPicPr>
            <a:picLocks noChangeAspect="1"/>
          </p:cNvPicPr>
          <p:nvPr userDrawn="1"/>
        </p:nvPicPr>
        <p:blipFill>
          <a:blip r:embed="rId1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3160866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b="1" i="0" kern="1200">
          <a:solidFill>
            <a:srgbClr val="0070C0"/>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5EB4D8"/>
        </a:buClr>
        <a:buFont typeface="Wingdings" panose="05000000000000000000" pitchFamily="2" charset="2"/>
        <a:buChar char="§"/>
        <a:defRPr sz="2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5EB4D8"/>
        </a:buClr>
        <a:buFont typeface="Wingdings" panose="05000000000000000000" pitchFamily="2" charset="2"/>
        <a:buChar char="§"/>
        <a:defRPr sz="24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5EB4D8"/>
        </a:buClr>
        <a:buFont typeface="Wingdings" panose="05000000000000000000" pitchFamily="2" charset="2"/>
        <a:buChar char="§"/>
        <a:defRPr sz="20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5EB4D8"/>
        </a:buClr>
        <a:buFont typeface="Wingdings" panose="05000000000000000000" pitchFamily="2" charset="2"/>
        <a:buChar char="§"/>
        <a:defRPr sz="18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5EB4D8"/>
        </a:buClr>
        <a:buFont typeface="Wingdings" panose="05000000000000000000" pitchFamily="2" charset="2"/>
        <a:buChar char="§"/>
        <a:defRPr sz="18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hdphoto" Target="../media/hdphoto5.wdp"/><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6.wdp"/><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sv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emf"/><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diagramLayout" Target="../diagrams/layout1.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65.png"/><Relationship Id="rId5" Type="http://schemas.openxmlformats.org/officeDocument/2006/relationships/diagramColors" Target="../diagrams/colors1.xml"/><Relationship Id="rId10" Type="http://schemas.openxmlformats.org/officeDocument/2006/relationships/image" Target="../media/image64.svg"/><Relationship Id="rId4" Type="http://schemas.openxmlformats.org/officeDocument/2006/relationships/diagramQuickStyle" Target="../diagrams/quickStyle1.xml"/><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diagramLayout" Target="../diagrams/layout2.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11" Type="http://schemas.openxmlformats.org/officeDocument/2006/relationships/image" Target="../media/image65.png"/><Relationship Id="rId5" Type="http://schemas.openxmlformats.org/officeDocument/2006/relationships/diagramColors" Target="../diagrams/colors2.xml"/><Relationship Id="rId10" Type="http://schemas.openxmlformats.org/officeDocument/2006/relationships/image" Target="../media/image64.svg"/><Relationship Id="rId4" Type="http://schemas.openxmlformats.org/officeDocument/2006/relationships/diagramQuickStyle" Target="../diagrams/quickStyle2.xml"/><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diagramLayout" Target="../diagrams/layout3.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11" Type="http://schemas.openxmlformats.org/officeDocument/2006/relationships/image" Target="../media/image65.png"/><Relationship Id="rId5" Type="http://schemas.openxmlformats.org/officeDocument/2006/relationships/diagramColors" Target="../diagrams/colors3.xml"/><Relationship Id="rId10" Type="http://schemas.openxmlformats.org/officeDocument/2006/relationships/image" Target="../media/image64.svg"/><Relationship Id="rId4" Type="http://schemas.openxmlformats.org/officeDocument/2006/relationships/diagramQuickStyle" Target="../diagrams/quickStyle3.xml"/><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4.xml"/><Relationship Id="rId5" Type="http://schemas.microsoft.com/office/2007/relationships/hdphoto" Target="../media/hdphoto8.wdp"/><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72.svg"/><Relationship Id="rId2"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68.sv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2.svg"/><Relationship Id="rId7" Type="http://schemas.openxmlformats.org/officeDocument/2006/relationships/image" Target="../media/image68.svg"/><Relationship Id="rId2" Type="http://schemas.openxmlformats.org/officeDocument/2006/relationships/image" Target="../media/image71.png"/><Relationship Id="rId1" Type="http://schemas.openxmlformats.org/officeDocument/2006/relationships/slideLayout" Target="../slideLayouts/slideLayout24.xml"/><Relationship Id="rId6" Type="http://schemas.openxmlformats.org/officeDocument/2006/relationships/image" Target="../media/image67.png"/><Relationship Id="rId5" Type="http://schemas.microsoft.com/office/2007/relationships/hdphoto" Target="../media/hdphoto10.wdp"/><Relationship Id="rId4" Type="http://schemas.openxmlformats.org/officeDocument/2006/relationships/image" Target="../media/image70.png"/><Relationship Id="rId9" Type="http://schemas.openxmlformats.org/officeDocument/2006/relationships/image" Target="../media/image74.sv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4.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4.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ecamb.nhs.uk/document/annual-report-accounts-2022-23/"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4421F5-AC88-13FF-A29E-0A6284B407D7}"/>
              </a:ext>
            </a:extLst>
          </p:cNvPr>
          <p:cNvSpPr txBox="1"/>
          <p:nvPr/>
        </p:nvSpPr>
        <p:spPr>
          <a:xfrm>
            <a:off x="1837387" y="3351663"/>
            <a:ext cx="8517226" cy="2062103"/>
          </a:xfrm>
          <a:prstGeom prst="rect">
            <a:avLst/>
          </a:prstGeom>
          <a:noFill/>
        </p:spPr>
        <p:txBody>
          <a:bodyPr wrap="square" rtlCol="0">
            <a:spAutoFit/>
          </a:bodyPr>
          <a:lstStyle/>
          <a:p>
            <a:r>
              <a:rPr lang="en-GB" sz="4400" b="1">
                <a:solidFill>
                  <a:srgbClr val="0070C0"/>
                </a:solidFill>
                <a:latin typeface="Arial" panose="020B0604020202020204" pitchFamily="34" charset="0"/>
                <a:cs typeface="Arial" panose="020B0604020202020204" pitchFamily="34" charset="0"/>
              </a:rPr>
              <a:t>2022/23 Financial Report to the </a:t>
            </a:r>
            <a:br>
              <a:rPr lang="en-GB" sz="4400" b="1">
                <a:solidFill>
                  <a:srgbClr val="0070C0"/>
                </a:solidFill>
                <a:latin typeface="Arial" panose="020B0604020202020204" pitchFamily="34" charset="0"/>
                <a:cs typeface="Arial" panose="020B0604020202020204" pitchFamily="34" charset="0"/>
              </a:rPr>
            </a:br>
            <a:r>
              <a:rPr lang="en-GB" sz="4400" b="1">
                <a:solidFill>
                  <a:srgbClr val="0070C0"/>
                </a:solidFill>
                <a:latin typeface="Arial" panose="020B0604020202020204" pitchFamily="34" charset="0"/>
                <a:cs typeface="Arial" panose="020B0604020202020204" pitchFamily="34" charset="0"/>
              </a:rPr>
              <a:t>Annual Members Meeting</a:t>
            </a:r>
            <a:br>
              <a:rPr lang="en-GB" sz="4400" b="1">
                <a:solidFill>
                  <a:srgbClr val="0070C0"/>
                </a:solidFill>
                <a:latin typeface="Arial" panose="020B0604020202020204" pitchFamily="34" charset="0"/>
                <a:cs typeface="Arial" panose="020B0604020202020204" pitchFamily="34" charset="0"/>
              </a:rPr>
            </a:br>
            <a:endParaRPr lang="en-GB" sz="2000">
              <a:solidFill>
                <a:srgbClr val="0070C0"/>
              </a:solidFill>
              <a:latin typeface="Arial" panose="020B0604020202020204" pitchFamily="34" charset="0"/>
              <a:cs typeface="Arial" panose="020B0604020202020204" pitchFamily="34" charset="0"/>
            </a:endParaRPr>
          </a:p>
          <a:p>
            <a:r>
              <a:rPr lang="en-GB" sz="2000" b="1">
                <a:solidFill>
                  <a:schemeClr val="tx1">
                    <a:lumMod val="50000"/>
                    <a:lumOff val="50000"/>
                  </a:schemeClr>
                </a:solidFill>
                <a:latin typeface="Arial" panose="020B0604020202020204" pitchFamily="34" charset="0"/>
                <a:cs typeface="Arial" panose="020B0604020202020204" pitchFamily="34" charset="0"/>
              </a:rPr>
              <a:t>Saba Sadiq, </a:t>
            </a:r>
            <a:r>
              <a:rPr lang="en-GB" sz="2000">
                <a:solidFill>
                  <a:schemeClr val="tx1">
                    <a:lumMod val="50000"/>
                    <a:lumOff val="50000"/>
                  </a:schemeClr>
                </a:solidFill>
                <a:latin typeface="Arial" panose="020B0604020202020204" pitchFamily="34" charset="0"/>
                <a:cs typeface="Arial" panose="020B0604020202020204" pitchFamily="34" charset="0"/>
              </a:rPr>
              <a:t>Chief Finance Officer</a:t>
            </a:r>
          </a:p>
        </p:txBody>
      </p:sp>
      <p:pic>
        <p:nvPicPr>
          <p:cNvPr id="5" name="Picture 4" descr="A blue and white logo&#10;&#10;Description automatically generated">
            <a:extLst>
              <a:ext uri="{FF2B5EF4-FFF2-40B4-BE49-F238E27FC236}">
                <a16:creationId xmlns:a16="http://schemas.microsoft.com/office/drawing/2014/main" id="{A90AC3BA-2AF7-BF38-AB5A-80B0822229FF}"/>
              </a:ext>
            </a:extLst>
          </p:cNvPr>
          <p:cNvPicPr>
            <a:picLocks noChangeAspect="1"/>
          </p:cNvPicPr>
          <p:nvPr/>
        </p:nvPicPr>
        <p:blipFill>
          <a:blip r:embed="rId2"/>
          <a:stretch>
            <a:fillRect/>
          </a:stretch>
        </p:blipFill>
        <p:spPr>
          <a:xfrm>
            <a:off x="8488378" y="125609"/>
            <a:ext cx="3498850" cy="1104900"/>
          </a:xfrm>
          <a:prstGeom prst="rect">
            <a:avLst/>
          </a:prstGeom>
        </p:spPr>
      </p:pic>
      <p:pic>
        <p:nvPicPr>
          <p:cNvPr id="6" name="Picture 5" descr="A person in a green jacket&#10;&#10;Description automatically generated">
            <a:extLst>
              <a:ext uri="{FF2B5EF4-FFF2-40B4-BE49-F238E27FC236}">
                <a16:creationId xmlns:a16="http://schemas.microsoft.com/office/drawing/2014/main" id="{5C69D35A-279A-121A-C7AC-D27A49500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7548"/>
          <a:stretch/>
        </p:blipFill>
        <p:spPr>
          <a:xfrm>
            <a:off x="-20553" y="0"/>
            <a:ext cx="1600200" cy="3733801"/>
          </a:xfrm>
          <a:prstGeom prst="rect">
            <a:avLst/>
          </a:prstGeom>
        </p:spPr>
      </p:pic>
      <p:pic>
        <p:nvPicPr>
          <p:cNvPr id="7" name="Picture 6" descr="A person and person in uniform standing in a bus&#10;&#10;Description automatically generated">
            <a:extLst>
              <a:ext uri="{FF2B5EF4-FFF2-40B4-BE49-F238E27FC236}">
                <a16:creationId xmlns:a16="http://schemas.microsoft.com/office/drawing/2014/main" id="{29F398B4-AD04-26EB-7268-E433A489ABD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t="8692"/>
          <a:stretch/>
        </p:blipFill>
        <p:spPr>
          <a:xfrm>
            <a:off x="1579647" y="-8312"/>
            <a:ext cx="1878760" cy="3047585"/>
          </a:xfrm>
          <a:prstGeom prst="rect">
            <a:avLst/>
          </a:prstGeom>
        </p:spPr>
      </p:pic>
      <p:pic>
        <p:nvPicPr>
          <p:cNvPr id="8" name="Picture 7" descr="A yellow ambulance on a road&#10;&#10;Description automatically generated">
            <a:extLst>
              <a:ext uri="{FF2B5EF4-FFF2-40B4-BE49-F238E27FC236}">
                <a16:creationId xmlns:a16="http://schemas.microsoft.com/office/drawing/2014/main" id="{E7B5FFE6-9BA8-74C2-D544-64D664399BC0}"/>
              </a:ext>
            </a:extLst>
          </p:cNvPr>
          <p:cNvPicPr>
            <a:picLocks noChangeAspect="1"/>
          </p:cNvPicPr>
          <p:nvPr/>
        </p:nvPicPr>
        <p:blipFill>
          <a:blip r:embed="rId7"/>
          <a:stretch>
            <a:fillRect/>
          </a:stretch>
        </p:blipFill>
        <p:spPr>
          <a:xfrm>
            <a:off x="1070" y="3842982"/>
            <a:ext cx="1482811" cy="1496541"/>
          </a:xfrm>
          <a:prstGeom prst="rect">
            <a:avLst/>
          </a:prstGeom>
        </p:spPr>
      </p:pic>
      <p:pic>
        <p:nvPicPr>
          <p:cNvPr id="9" name="Picture 8" descr="A person wearing headphones and smiling&#10;&#10;Description automatically generated">
            <a:extLst>
              <a:ext uri="{FF2B5EF4-FFF2-40B4-BE49-F238E27FC236}">
                <a16:creationId xmlns:a16="http://schemas.microsoft.com/office/drawing/2014/main" id="{D38B0B7F-30B9-D932-BAA2-A12DEAA85C6D}"/>
              </a:ext>
            </a:extLst>
          </p:cNvPr>
          <p:cNvPicPr>
            <a:picLocks noChangeAspect="1"/>
          </p:cNvPicPr>
          <p:nvPr/>
        </p:nvPicPr>
        <p:blipFill>
          <a:blip r:embed="rId8"/>
          <a:stretch>
            <a:fillRect/>
          </a:stretch>
        </p:blipFill>
        <p:spPr>
          <a:xfrm>
            <a:off x="3545036" y="-4265"/>
            <a:ext cx="2199371" cy="1459897"/>
          </a:xfrm>
          <a:prstGeom prst="rect">
            <a:avLst/>
          </a:prstGeom>
        </p:spPr>
      </p:pic>
    </p:spTree>
    <p:extLst>
      <p:ext uri="{BB962C8B-B14F-4D97-AF65-F5344CB8AC3E}">
        <p14:creationId xmlns:p14="http://schemas.microsoft.com/office/powerpoint/2010/main" val="2536930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40649EC-0AF2-C30B-FF49-11AFDFEBE572}"/>
              </a:ext>
            </a:extLst>
          </p:cNvPr>
          <p:cNvSpPr/>
          <p:nvPr/>
        </p:nvSpPr>
        <p:spPr>
          <a:xfrm>
            <a:off x="554327" y="2641080"/>
            <a:ext cx="3172877" cy="1575839"/>
          </a:xfrm>
          <a:prstGeom prst="roundRect">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t>1. </a:t>
            </a:r>
            <a:b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br>
            <a: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t>To represent the interests of our Foundation Trust members and the wider public</a:t>
            </a:r>
          </a:p>
        </p:txBody>
      </p:sp>
      <p:sp>
        <p:nvSpPr>
          <p:cNvPr id="2" name="TextBox 1">
            <a:extLst>
              <a:ext uri="{FF2B5EF4-FFF2-40B4-BE49-F238E27FC236}">
                <a16:creationId xmlns:a16="http://schemas.microsoft.com/office/drawing/2014/main" id="{20B9BA17-CE86-044E-7299-0844102068BC}"/>
              </a:ext>
            </a:extLst>
          </p:cNvPr>
          <p:cNvSpPr txBox="1"/>
          <p:nvPr/>
        </p:nvSpPr>
        <p:spPr>
          <a:xfrm>
            <a:off x="359925" y="1271718"/>
            <a:ext cx="7470281" cy="646331"/>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t>The Council of Governors </a:t>
            </a:r>
            <a:r>
              <a:rPr kumimoji="0" lang="en-US" sz="2000" b="0" i="0" u="none" strike="noStrike" kern="1200" cap="none" spc="0" normalizeH="0" baseline="0" noProof="0">
                <a:ln>
                  <a:noFill/>
                </a:ln>
                <a:solidFill>
                  <a:srgbClr val="006AB4"/>
                </a:solidFill>
                <a:effectLst/>
                <a:uLnTx/>
                <a:uFillTx/>
                <a:latin typeface="Calibri" panose="020F0502020204030204"/>
                <a:ea typeface="+mn-ea"/>
                <a:cs typeface="+mn-cs"/>
              </a:rPr>
              <a:t>- </a:t>
            </a:r>
            <a:r>
              <a:rPr kumimoji="0" lang="en-GB" sz="2000" b="0"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a </a:t>
            </a:r>
            <a:r>
              <a:rPr kumimoji="0" lang="en-GB" sz="2000" b="1"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group of 18 volunteers </a:t>
            </a:r>
            <a:r>
              <a:rPr kumimoji="0" lang="en-GB" sz="2000" b="0"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including members of the </a:t>
            </a:r>
            <a:r>
              <a:rPr kumimoji="0" lang="en-GB" sz="2000" b="1"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public</a:t>
            </a:r>
            <a:r>
              <a:rPr kumimoji="0" lang="en-GB" sz="2000" b="0"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 </a:t>
            </a:r>
            <a:r>
              <a:rPr kumimoji="0" lang="en-GB" sz="2000" b="1"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staff</a:t>
            </a:r>
            <a:r>
              <a:rPr kumimoji="0" lang="en-GB" sz="2000" b="0"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 and people from </a:t>
            </a:r>
            <a:r>
              <a:rPr kumimoji="0" lang="en-GB" sz="2000" b="1"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key partner organisations  </a:t>
            </a:r>
            <a:r>
              <a:rPr kumimoji="0" lang="en-GB" sz="2000" b="0"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mn-cs"/>
              </a:rPr>
              <a:t>- has two duties:</a:t>
            </a:r>
            <a:endParaRPr kumimoji="0" lang="en-GB" sz="2000" b="0"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Calibri"/>
            </a:endParaRPr>
          </a:p>
        </p:txBody>
      </p:sp>
      <p:sp>
        <p:nvSpPr>
          <p:cNvPr id="3" name="Rounded Rectangle 2">
            <a:extLst>
              <a:ext uri="{FF2B5EF4-FFF2-40B4-BE49-F238E27FC236}">
                <a16:creationId xmlns:a16="http://schemas.microsoft.com/office/drawing/2014/main" id="{4E601415-1935-A8EB-ABA4-4347157D6401}"/>
              </a:ext>
            </a:extLst>
          </p:cNvPr>
          <p:cNvSpPr/>
          <p:nvPr/>
        </p:nvSpPr>
        <p:spPr>
          <a:xfrm>
            <a:off x="4085803" y="2641080"/>
            <a:ext cx="3172877" cy="1575839"/>
          </a:xfrm>
          <a:prstGeom prst="roundRect">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t>2. </a:t>
            </a:r>
            <a:b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br>
            <a:r>
              <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rPr>
              <a:t>To hold the Non-Executive Directors (NEDs) to account for the performance of the Board</a:t>
            </a:r>
          </a:p>
        </p:txBody>
      </p:sp>
      <p:sp>
        <p:nvSpPr>
          <p:cNvPr id="8" name="TextBox 7">
            <a:extLst>
              <a:ext uri="{FF2B5EF4-FFF2-40B4-BE49-F238E27FC236}">
                <a16:creationId xmlns:a16="http://schemas.microsoft.com/office/drawing/2014/main" id="{02375536-F426-0E95-4551-566A62BB0E52}"/>
              </a:ext>
            </a:extLst>
          </p:cNvPr>
          <p:cNvSpPr txBox="1"/>
          <p:nvPr/>
        </p:nvSpPr>
        <p:spPr>
          <a:xfrm>
            <a:off x="359925" y="4635151"/>
            <a:ext cx="7470281" cy="646331"/>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Before I begin, I would like to thank both our new </a:t>
            </a: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Chief Executive, Simon Weldon</a:t>
            </a: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and </a:t>
            </a: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David Astley our Chair </a:t>
            </a: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for their commitment and for always respecting and supporting the role of the Governors within the Trust.</a:t>
            </a:r>
          </a:p>
        </p:txBody>
      </p:sp>
      <p:pic>
        <p:nvPicPr>
          <p:cNvPr id="14" name="Picture 13" descr="A person in a red jacket&#10;&#10;Description automatically generated">
            <a:extLst>
              <a:ext uri="{FF2B5EF4-FFF2-40B4-BE49-F238E27FC236}">
                <a16:creationId xmlns:a16="http://schemas.microsoft.com/office/drawing/2014/main" id="{140B9AD7-50F4-6762-2EC8-FA2792E8E407}"/>
              </a:ext>
            </a:extLst>
          </p:cNvPr>
          <p:cNvPicPr>
            <a:picLocks noChangeAspect="1"/>
          </p:cNvPicPr>
          <p:nvPr/>
        </p:nvPicPr>
        <p:blipFill rotWithShape="1">
          <a:blip r:embed="rId2"/>
          <a:srcRect l="30849" r="2159"/>
          <a:stretch/>
        </p:blipFill>
        <p:spPr>
          <a:xfrm>
            <a:off x="8599014" y="1751618"/>
            <a:ext cx="3233061" cy="3206698"/>
          </a:xfrm>
          <a:prstGeom prst="ellipse">
            <a:avLst/>
          </a:prstGeom>
        </p:spPr>
      </p:pic>
      <p:pic>
        <p:nvPicPr>
          <p:cNvPr id="15" name="Picture 14" descr="A blue and white logo&#10;&#10;Description automatically generated">
            <a:extLst>
              <a:ext uri="{FF2B5EF4-FFF2-40B4-BE49-F238E27FC236}">
                <a16:creationId xmlns:a16="http://schemas.microsoft.com/office/drawing/2014/main" id="{3022018F-2FA4-C1A5-DC7D-4BEC9C520CAF}"/>
              </a:ext>
            </a:extLst>
          </p:cNvPr>
          <p:cNvPicPr>
            <a:picLocks noChangeAspect="1"/>
          </p:cNvPicPr>
          <p:nvPr/>
        </p:nvPicPr>
        <p:blipFill>
          <a:blip r:embed="rId3"/>
          <a:stretch>
            <a:fillRect/>
          </a:stretch>
        </p:blipFill>
        <p:spPr>
          <a:xfrm>
            <a:off x="9442313" y="355111"/>
            <a:ext cx="2389762" cy="754662"/>
          </a:xfrm>
          <a:prstGeom prst="rect">
            <a:avLst/>
          </a:prstGeom>
        </p:spPr>
      </p:pic>
      <p:sp>
        <p:nvSpPr>
          <p:cNvPr id="10" name="Oval 9">
            <a:extLst>
              <a:ext uri="{FF2B5EF4-FFF2-40B4-BE49-F238E27FC236}">
                <a16:creationId xmlns:a16="http://schemas.microsoft.com/office/drawing/2014/main" id="{97CBB6C1-54FF-EC5E-5CE7-0947CAA9800C}"/>
              </a:ext>
            </a:extLst>
          </p:cNvPr>
          <p:cNvSpPr/>
          <p:nvPr/>
        </p:nvSpPr>
        <p:spPr>
          <a:xfrm>
            <a:off x="8314804" y="3494645"/>
            <a:ext cx="1900740" cy="1786837"/>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4B2CE17-D04C-6213-F1DE-75CA6EE64360}"/>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What are our duties?</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870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0321796C-A85C-4D61-301F-A9234870BA4D}"/>
              </a:ext>
            </a:extLst>
          </p:cNvPr>
          <p:cNvSpPr/>
          <p:nvPr/>
        </p:nvSpPr>
        <p:spPr>
          <a:xfrm>
            <a:off x="353654" y="2119251"/>
            <a:ext cx="4017475" cy="3409194"/>
          </a:xfrm>
          <a:prstGeom prst="roundRect">
            <a:avLst>
              <a:gd name="adj" fmla="val 6501"/>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A14177-A701-BC3D-CA50-6AECCC80F323}"/>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Looking back at 2022/23 </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0" name="Content Placeholder 2">
            <a:extLst>
              <a:ext uri="{FF2B5EF4-FFF2-40B4-BE49-F238E27FC236}">
                <a16:creationId xmlns:a16="http://schemas.microsoft.com/office/drawing/2014/main" id="{5D10A752-26B3-B815-1271-84870551AFFD}"/>
              </a:ext>
            </a:extLst>
          </p:cNvPr>
          <p:cNvSpPr txBox="1">
            <a:spLocks/>
          </p:cNvSpPr>
          <p:nvPr/>
        </p:nvSpPr>
        <p:spPr>
          <a:xfrm>
            <a:off x="4819139" y="1826290"/>
            <a:ext cx="6734557" cy="382487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The Council has been focussed throughout the year on helping ensure that the Trust was doing its best to support its staff and volunteers, while recognising that quite frequently the demand for its services was incredibly high. </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Whilst staff recruitment and retention continues to be challenge, the Council adds its thanks to all our dedicated colleagues throughout the Trust and the incredible volunteers who have and continue to support the Trust. </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 a volunteer Community First Responder myself, I see first-hand the compassion, kindness and effective care given to our patients, regardless of the challenges we may be facing in the background.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3DC3378-9106-3B81-EEA0-AAA2252DB8DC}"/>
              </a:ext>
            </a:extLst>
          </p:cNvPr>
          <p:cNvSpPr txBox="1"/>
          <p:nvPr/>
        </p:nvSpPr>
        <p:spPr>
          <a:xfrm>
            <a:off x="561900" y="2233926"/>
            <a:ext cx="35579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High demand </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on our services</a:t>
            </a:r>
          </a:p>
        </p:txBody>
      </p:sp>
      <p:sp>
        <p:nvSpPr>
          <p:cNvPr id="2" name="TextBox 1">
            <a:extLst>
              <a:ext uri="{FF2B5EF4-FFF2-40B4-BE49-F238E27FC236}">
                <a16:creationId xmlns:a16="http://schemas.microsoft.com/office/drawing/2014/main" id="{8DD3A89B-11B2-F55B-55EE-5B9F231D3293}"/>
              </a:ext>
            </a:extLst>
          </p:cNvPr>
          <p:cNvSpPr txBox="1"/>
          <p:nvPr/>
        </p:nvSpPr>
        <p:spPr>
          <a:xfrm>
            <a:off x="395477" y="1626235"/>
            <a:ext cx="34422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Calibri" panose="020F0502020204030204" pitchFamily="34" charset="0"/>
                <a:cs typeface="Times New Roman" panose="02020603050405020304" pitchFamily="18" charset="0"/>
              </a:rPr>
              <a:t>2022/23 saw many challenges:</a:t>
            </a:r>
          </a:p>
        </p:txBody>
      </p:sp>
      <p:sp>
        <p:nvSpPr>
          <p:cNvPr id="7" name="TextBox 6">
            <a:extLst>
              <a:ext uri="{FF2B5EF4-FFF2-40B4-BE49-F238E27FC236}">
                <a16:creationId xmlns:a16="http://schemas.microsoft.com/office/drawing/2014/main" id="{AF47ACBD-7CD2-269A-A546-CF4B27FE4E32}"/>
              </a:ext>
            </a:extLst>
          </p:cNvPr>
          <p:cNvSpPr txBox="1"/>
          <p:nvPr/>
        </p:nvSpPr>
        <p:spPr>
          <a:xfrm>
            <a:off x="561900" y="2843142"/>
            <a:ext cx="355796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New facilities</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 like our tenth Make Ready Centre at Banstead, being completed </a:t>
            </a:r>
          </a:p>
        </p:txBody>
      </p:sp>
      <p:sp>
        <p:nvSpPr>
          <p:cNvPr id="9" name="TextBox 8">
            <a:extLst>
              <a:ext uri="{FF2B5EF4-FFF2-40B4-BE49-F238E27FC236}">
                <a16:creationId xmlns:a16="http://schemas.microsoft.com/office/drawing/2014/main" id="{711878DB-2B9F-4EB4-D09B-DC7978A9582F}"/>
              </a:ext>
            </a:extLst>
          </p:cNvPr>
          <p:cNvSpPr txBox="1"/>
          <p:nvPr/>
        </p:nvSpPr>
        <p:spPr>
          <a:xfrm>
            <a:off x="561900" y="4067911"/>
            <a:ext cx="355796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Good progress </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made on our new multi-purpose centre in Medway, which will house both 999 and NHS 111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CF48083-93EB-43B6-6571-4503D89D113E}"/>
              </a:ext>
            </a:extLst>
          </p:cNvPr>
          <p:cNvSpPr/>
          <p:nvPr/>
        </p:nvSpPr>
        <p:spPr>
          <a:xfrm>
            <a:off x="723626" y="2716872"/>
            <a:ext cx="3234516" cy="45719"/>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6BCE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43063A8-43F8-BA8A-C346-CEB70EB1431A}"/>
              </a:ext>
            </a:extLst>
          </p:cNvPr>
          <p:cNvSpPr/>
          <p:nvPr/>
        </p:nvSpPr>
        <p:spPr>
          <a:xfrm>
            <a:off x="723626" y="3988623"/>
            <a:ext cx="3234516" cy="45719"/>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6BCE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88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blue and white logo&#10;&#10;Description automatically generated">
            <a:extLst>
              <a:ext uri="{FF2B5EF4-FFF2-40B4-BE49-F238E27FC236}">
                <a16:creationId xmlns:a16="http://schemas.microsoft.com/office/drawing/2014/main" id="{3022018F-2FA4-C1A5-DC7D-4BEC9C520CAF}"/>
              </a:ext>
            </a:extLst>
          </p:cNvPr>
          <p:cNvPicPr>
            <a:picLocks noChangeAspect="1"/>
          </p:cNvPicPr>
          <p:nvPr/>
        </p:nvPicPr>
        <p:blipFill>
          <a:blip r:embed="rId2"/>
          <a:stretch>
            <a:fillRect/>
          </a:stretch>
        </p:blipFill>
        <p:spPr>
          <a:xfrm>
            <a:off x="9442313" y="355111"/>
            <a:ext cx="2389762" cy="754662"/>
          </a:xfrm>
          <a:prstGeom prst="rect">
            <a:avLst/>
          </a:prstGeom>
        </p:spPr>
      </p:pic>
      <p:sp>
        <p:nvSpPr>
          <p:cNvPr id="6" name="Content Placeholder 2">
            <a:extLst>
              <a:ext uri="{FF2B5EF4-FFF2-40B4-BE49-F238E27FC236}">
                <a16:creationId xmlns:a16="http://schemas.microsoft.com/office/drawing/2014/main" id="{F7DB724C-BBF1-836E-1002-1C00DD4D6DB7}"/>
              </a:ext>
            </a:extLst>
          </p:cNvPr>
          <p:cNvSpPr txBox="1">
            <a:spLocks/>
          </p:cNvSpPr>
          <p:nvPr/>
        </p:nvSpPr>
        <p:spPr>
          <a:xfrm>
            <a:off x="360026" y="1433444"/>
            <a:ext cx="7025133" cy="4149970"/>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Clr>
                <a:srgbClr val="36BCEE"/>
              </a:buClr>
              <a:buFont typeface="Wingdings" pitchFamily="2" charset="2"/>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rgbClr val="36BCEE"/>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Throughout the year, the Governors have continued to observe Board meetings and Board Committees, and this has provided the Council with the assurance that Board scrutiny and oversight has continued.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Foundation Trust membership engagement and recruitment as well as external events that had to be stopped over the past few years, has now been able to restart.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Communication via our membership newsletter, Membership Matters, has continued and although our membership numbers remain strong, we are consistently looking at ways to increase membership.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By doing so, we can listen to the public we serve and ensure that we continue to shape ourselves into a service with vision, direction, a known strategy, not just visible to our colleagues but also to the public.</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p:txBody>
      </p:sp>
      <p:pic>
        <p:nvPicPr>
          <p:cNvPr id="7" name="Picture 6" descr="A person standing at a podium&#10;&#10;Description automatically generated">
            <a:extLst>
              <a:ext uri="{FF2B5EF4-FFF2-40B4-BE49-F238E27FC236}">
                <a16:creationId xmlns:a16="http://schemas.microsoft.com/office/drawing/2014/main" id="{C54D9E2A-3A79-656F-EC7F-B111BFE39E99}"/>
              </a:ext>
            </a:extLst>
          </p:cNvPr>
          <p:cNvPicPr>
            <a:picLocks noChangeAspect="1"/>
          </p:cNvPicPr>
          <p:nvPr/>
        </p:nvPicPr>
        <p:blipFill rotWithShape="1">
          <a:blip r:embed="rId3"/>
          <a:srcRect l="2887" r="5737" b="10455"/>
          <a:stretch/>
        </p:blipFill>
        <p:spPr>
          <a:xfrm>
            <a:off x="8108029" y="1861224"/>
            <a:ext cx="3138039" cy="3131190"/>
          </a:xfrm>
          <a:prstGeom prst="ellipse">
            <a:avLst/>
          </a:prstGeom>
        </p:spPr>
      </p:pic>
      <p:sp>
        <p:nvSpPr>
          <p:cNvPr id="10" name="Oval 9">
            <a:extLst>
              <a:ext uri="{FF2B5EF4-FFF2-40B4-BE49-F238E27FC236}">
                <a16:creationId xmlns:a16="http://schemas.microsoft.com/office/drawing/2014/main" id="{97CBB6C1-54FF-EC5E-5CE7-0947CAA9800C}"/>
              </a:ext>
            </a:extLst>
          </p:cNvPr>
          <p:cNvSpPr/>
          <p:nvPr/>
        </p:nvSpPr>
        <p:spPr>
          <a:xfrm>
            <a:off x="9345331" y="3181813"/>
            <a:ext cx="2299895" cy="2162073"/>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13213C-9E50-63DD-6FF5-08B86BBECEF4}"/>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Looking back at 2022/23 </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890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6B4999C-4743-8AD4-B780-55F36C306F1C}"/>
              </a:ext>
            </a:extLst>
          </p:cNvPr>
          <p:cNvSpPr/>
          <p:nvPr/>
        </p:nvSpPr>
        <p:spPr>
          <a:xfrm>
            <a:off x="4403834" y="2198949"/>
            <a:ext cx="7235995" cy="2972823"/>
          </a:xfrm>
          <a:prstGeom prst="roundRect">
            <a:avLst>
              <a:gd name="adj" fmla="val 6501"/>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6AB4"/>
              </a:solidFill>
              <a:effectLst/>
              <a:uLnTx/>
              <a:uFillTx/>
              <a:latin typeface="Calibri" panose="020F0502020204030204"/>
              <a:ea typeface="+mn-ea"/>
              <a:cs typeface="+mn-cs"/>
            </a:endParaRPr>
          </a:p>
        </p:txBody>
      </p:sp>
      <p:pic>
        <p:nvPicPr>
          <p:cNvPr id="15" name="Picture 14" descr="A blue and white logo&#10;&#10;Description automatically generated">
            <a:extLst>
              <a:ext uri="{FF2B5EF4-FFF2-40B4-BE49-F238E27FC236}">
                <a16:creationId xmlns:a16="http://schemas.microsoft.com/office/drawing/2014/main" id="{3022018F-2FA4-C1A5-DC7D-4BEC9C520CAF}"/>
              </a:ext>
            </a:extLst>
          </p:cNvPr>
          <p:cNvPicPr>
            <a:picLocks noChangeAspect="1"/>
          </p:cNvPicPr>
          <p:nvPr/>
        </p:nvPicPr>
        <p:blipFill>
          <a:blip r:embed="rId2"/>
          <a:stretch>
            <a:fillRect/>
          </a:stretch>
        </p:blipFill>
        <p:spPr>
          <a:xfrm>
            <a:off x="9442313" y="355111"/>
            <a:ext cx="2389762" cy="754662"/>
          </a:xfrm>
          <a:prstGeom prst="rect">
            <a:avLst/>
          </a:prstGeom>
        </p:spPr>
      </p:pic>
      <p:sp>
        <p:nvSpPr>
          <p:cNvPr id="6" name="Content Placeholder 2">
            <a:extLst>
              <a:ext uri="{FF2B5EF4-FFF2-40B4-BE49-F238E27FC236}">
                <a16:creationId xmlns:a16="http://schemas.microsoft.com/office/drawing/2014/main" id="{F7DB724C-BBF1-836E-1002-1C00DD4D6DB7}"/>
              </a:ext>
            </a:extLst>
          </p:cNvPr>
          <p:cNvSpPr txBox="1">
            <a:spLocks/>
          </p:cNvSpPr>
          <p:nvPr/>
        </p:nvSpPr>
        <p:spPr>
          <a:xfrm>
            <a:off x="426702" y="1258072"/>
            <a:ext cx="3693353" cy="414997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Clr>
                <a:srgbClr val="36BCEE"/>
              </a:buClr>
              <a:buFont typeface="Wingdings" pitchFamily="2" charset="2"/>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36BCEE"/>
              </a:buClr>
              <a:buSzTx/>
              <a:buFont typeface="Wingdings" pitchFamily="2" charset="2"/>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It is fair to say that for the Council as well as for the Board and Trust more widely, the focus has, quite rightly been on responding to changes in our CQC rating, following planned and unannounced inspections. </a:t>
            </a:r>
            <a:endPar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
                <a:srgbClr val="36BCEE"/>
              </a:buClr>
              <a:buSzTx/>
              <a:buFont typeface="Wingdings" pitchFamily="2" charset="2"/>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However, the Council has continued to seek improvements in other areas of the Trust where reasonable during the year. </a:t>
            </a:r>
            <a:endPar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
                <a:srgbClr val="36BCEE"/>
              </a:buClr>
              <a:buSzTx/>
              <a:buFont typeface="Wingdings" pitchFamily="2" charset="2"/>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do this through questions submitted between formal meetings as well as by holding the Non-Executive Directors (NEDs) to account at our Council meetings. </a:t>
            </a:r>
            <a:endPar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2BEE8419-609D-D112-D4C9-04B1A62D8EAA}"/>
              </a:ext>
            </a:extLst>
          </p:cNvPr>
          <p:cNvSpPr txBox="1"/>
          <p:nvPr/>
        </p:nvSpPr>
        <p:spPr>
          <a:xfrm>
            <a:off x="4603532" y="2302415"/>
            <a:ext cx="6873764" cy="2417287"/>
          </a:xfrm>
          <a:prstGeom prst="rect">
            <a:avLst/>
          </a:prstGeom>
          <a:noFill/>
        </p:spPr>
        <p:txBody>
          <a:bodyPr wrap="square" numCol="2">
            <a:noAutofit/>
          </a:bodyPr>
          <a:lstStyle/>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Operational performance in 999 and 111: how well are we serving our patients</a:t>
            </a:r>
          </a:p>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Assurance around items highlighted in NED committee reports</a:t>
            </a:r>
          </a:p>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The work of the Councils committees</a:t>
            </a:r>
          </a:p>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The plans for the Trust’s Improvement Journey</a:t>
            </a:r>
          </a:p>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The launch of the Volunteer Emergency Responder initiative </a:t>
            </a:r>
          </a:p>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IT resilience</a:t>
            </a:r>
          </a:p>
          <a:p>
            <a:pPr marL="285750" marR="0" lvl="0" indent="-285750" algn="l" defTabSz="914400" rtl="0" eaLnBrk="1" fontAlgn="auto" latinLnBrk="0" hangingPunct="1">
              <a:lnSpc>
                <a:spcPct val="100000"/>
              </a:lnSpc>
              <a:spcBef>
                <a:spcPts val="0"/>
              </a:spcBef>
              <a:spcAft>
                <a:spcPts val="1200"/>
              </a:spcAft>
              <a:buClr>
                <a:srgbClr val="36BCEE"/>
              </a:buClr>
              <a:buSzTx/>
              <a:buFont typeface="Wingdings" pitchFamily="2" charset="2"/>
              <a:buChar char="§"/>
              <a:tabLst/>
              <a:defRPr/>
            </a:pPr>
            <a:r>
              <a:rPr kumimoji="0" lang="en-GB" sz="1800" b="0" i="0" u="none" strike="noStrike" kern="1200" cap="none" spc="0" normalizeH="0" baseline="0" noProof="0">
                <a:ln>
                  <a:noFill/>
                </a:ln>
                <a:solidFill>
                  <a:srgbClr val="006AB4"/>
                </a:solidFill>
                <a:effectLst/>
                <a:uLnTx/>
                <a:uFillTx/>
                <a:latin typeface="Calibri" panose="020F0502020204030204"/>
                <a:ea typeface="+mn-ea"/>
                <a:cs typeface="+mn-cs"/>
              </a:rPr>
              <a:t>Reviewing the annual audit report via presentation from KPMG</a:t>
            </a:r>
          </a:p>
        </p:txBody>
      </p:sp>
      <p:sp>
        <p:nvSpPr>
          <p:cNvPr id="7" name="TextBox 6">
            <a:extLst>
              <a:ext uri="{FF2B5EF4-FFF2-40B4-BE49-F238E27FC236}">
                <a16:creationId xmlns:a16="http://schemas.microsoft.com/office/drawing/2014/main" id="{1B762FEF-F456-4514-FD8D-97DE7068EB01}"/>
              </a:ext>
            </a:extLst>
          </p:cNvPr>
          <p:cNvSpPr txBox="1"/>
          <p:nvPr/>
        </p:nvSpPr>
        <p:spPr>
          <a:xfrm>
            <a:off x="4498428" y="1696684"/>
            <a:ext cx="4109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6AB4"/>
                </a:solidFill>
                <a:effectLst/>
                <a:uLnTx/>
                <a:uFillTx/>
                <a:latin typeface="Calibri" panose="020F0502020204030204"/>
                <a:ea typeface="+mn-ea"/>
                <a:cs typeface="+mn-cs"/>
              </a:rPr>
              <a:t>Areas of focus for Council have included: </a:t>
            </a:r>
          </a:p>
        </p:txBody>
      </p:sp>
      <p:sp>
        <p:nvSpPr>
          <p:cNvPr id="8" name="TextBox 7">
            <a:extLst>
              <a:ext uri="{FF2B5EF4-FFF2-40B4-BE49-F238E27FC236}">
                <a16:creationId xmlns:a16="http://schemas.microsoft.com/office/drawing/2014/main" id="{92FA6902-D4BD-0A95-B34D-E8D69E543204}"/>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Looking back at 2022/23 </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42604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71C2EA-07BC-DE20-417E-8497277A009E}"/>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5" name="Picture 14" descr="A blue and white logo&#10;&#10;Description automatically generated">
            <a:extLst>
              <a:ext uri="{FF2B5EF4-FFF2-40B4-BE49-F238E27FC236}">
                <a16:creationId xmlns:a16="http://schemas.microsoft.com/office/drawing/2014/main" id="{3022018F-2FA4-C1A5-DC7D-4BEC9C520CAF}"/>
              </a:ext>
            </a:extLst>
          </p:cNvPr>
          <p:cNvPicPr>
            <a:picLocks noChangeAspect="1"/>
          </p:cNvPicPr>
          <p:nvPr/>
        </p:nvPicPr>
        <p:blipFill>
          <a:blip r:embed="rId2"/>
          <a:stretch>
            <a:fillRect/>
          </a:stretch>
        </p:blipFill>
        <p:spPr>
          <a:xfrm>
            <a:off x="9442313" y="355111"/>
            <a:ext cx="2389762" cy="754662"/>
          </a:xfrm>
          <a:prstGeom prst="rect">
            <a:avLst/>
          </a:prstGeom>
        </p:spPr>
      </p:pic>
      <p:sp>
        <p:nvSpPr>
          <p:cNvPr id="4" name="Rounded Rectangle 3">
            <a:extLst>
              <a:ext uri="{FF2B5EF4-FFF2-40B4-BE49-F238E27FC236}">
                <a16:creationId xmlns:a16="http://schemas.microsoft.com/office/drawing/2014/main" id="{8BB2324A-1BCC-420B-9340-CFCABB20B2B7}"/>
              </a:ext>
            </a:extLst>
          </p:cNvPr>
          <p:cNvSpPr/>
          <p:nvPr/>
        </p:nvSpPr>
        <p:spPr>
          <a:xfrm>
            <a:off x="559950" y="1182238"/>
            <a:ext cx="8671417" cy="1630466"/>
          </a:xfrm>
          <a:prstGeom prst="roundRect">
            <a:avLst>
              <a:gd name="adj" fmla="val 6501"/>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In terms of our statutory powers:</a:t>
            </a:r>
            <a:b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br>
            <a:endPar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Non-Executive Director (NED) remuneration has remained static during the year.</a:t>
            </a:r>
            <a:endParaRPr kumimoji="0" lang="en-GB" sz="2000" b="0" i="0" u="none" strike="noStrike" kern="1200" cap="none" spc="0" normalizeH="0" baseline="0" noProof="0">
              <a:ln>
                <a:noFill/>
              </a:ln>
              <a:solidFill>
                <a:srgbClr val="006AB4"/>
              </a:solidFill>
              <a:effectLst/>
              <a:uLnTx/>
              <a:uFillTx/>
              <a:latin typeface="Calibri" panose="020F0502020204030204"/>
              <a:ea typeface="+mn-ea"/>
              <a:cs typeface="Calibri"/>
            </a:endParaRPr>
          </a:p>
        </p:txBody>
      </p:sp>
      <p:sp>
        <p:nvSpPr>
          <p:cNvPr id="7" name="Rounded Rectangle 6">
            <a:extLst>
              <a:ext uri="{FF2B5EF4-FFF2-40B4-BE49-F238E27FC236}">
                <a16:creationId xmlns:a16="http://schemas.microsoft.com/office/drawing/2014/main" id="{5F3B3847-9B97-5A3A-4286-2B7169F1D9CA}"/>
              </a:ext>
            </a:extLst>
          </p:cNvPr>
          <p:cNvSpPr/>
          <p:nvPr/>
        </p:nvSpPr>
        <p:spPr>
          <a:xfrm>
            <a:off x="4672428" y="4500575"/>
            <a:ext cx="4525109" cy="1246951"/>
          </a:xfrm>
          <a:prstGeom prst="roundRect">
            <a:avLst>
              <a:gd name="adj" fmla="val 6501"/>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The Council approved a second term of office for </a:t>
            </a: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Howard </a:t>
            </a:r>
            <a:r>
              <a:rPr kumimoji="0" lang="en-GB" sz="2000" b="1" i="0" u="none" strike="noStrike" kern="1200" cap="none" spc="0" normalizeH="0" baseline="0" noProof="0" err="1">
                <a:ln>
                  <a:noFill/>
                </a:ln>
                <a:solidFill>
                  <a:srgbClr val="006AB4"/>
                </a:solidFill>
                <a:effectLst/>
                <a:uLnTx/>
                <a:uFillTx/>
                <a:latin typeface="Calibri" panose="020F0502020204030204"/>
                <a:ea typeface="+mn-ea"/>
                <a:cs typeface="+mn-cs"/>
              </a:rPr>
              <a:t>Goodbourn</a:t>
            </a: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 </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and </a:t>
            </a: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Professor</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 </a:t>
            </a: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Tom Quinn</a:t>
            </a:r>
          </a:p>
        </p:txBody>
      </p:sp>
      <p:sp>
        <p:nvSpPr>
          <p:cNvPr id="8" name="TextBox 7">
            <a:extLst>
              <a:ext uri="{FF2B5EF4-FFF2-40B4-BE49-F238E27FC236}">
                <a16:creationId xmlns:a16="http://schemas.microsoft.com/office/drawing/2014/main" id="{BDE236E3-C870-53A0-5355-E6D8331FF89A}"/>
              </a:ext>
            </a:extLst>
          </p:cNvPr>
          <p:cNvSpPr txBox="1"/>
          <p:nvPr/>
        </p:nvSpPr>
        <p:spPr>
          <a:xfrm>
            <a:off x="406629" y="3779146"/>
            <a:ext cx="388553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The Council has made the following NED appointments and reappointments this year:</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Rounded Rectangle 8">
            <a:extLst>
              <a:ext uri="{FF2B5EF4-FFF2-40B4-BE49-F238E27FC236}">
                <a16:creationId xmlns:a16="http://schemas.microsoft.com/office/drawing/2014/main" id="{AA2A7526-54D9-F60B-13DE-62B2D88AC08E}"/>
              </a:ext>
            </a:extLst>
          </p:cNvPr>
          <p:cNvSpPr/>
          <p:nvPr/>
        </p:nvSpPr>
        <p:spPr>
          <a:xfrm>
            <a:off x="4662678" y="2952421"/>
            <a:ext cx="4534859" cy="1224994"/>
          </a:xfrm>
          <a:prstGeom prst="roundRect">
            <a:avLst>
              <a:gd name="adj" fmla="val 6501"/>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AB4"/>
                </a:solidFill>
                <a:effectLst/>
                <a:uLnTx/>
                <a:uFillTx/>
                <a:latin typeface="Calibri" panose="020F0502020204030204"/>
                <a:ea typeface="+mn-ea"/>
                <a:cs typeface="+mn-cs"/>
              </a:rPr>
              <a:t>Max Puller</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 recruited by the Nominations Committee of the Council, joined </a:t>
            </a:r>
            <a:r>
              <a:rPr kumimoji="0" lang="en-GB" sz="2000" b="0" i="0" u="none" strike="noStrike" kern="1200" cap="none" spc="0" normalizeH="0" baseline="0" noProof="0" err="1">
                <a:ln>
                  <a:noFill/>
                </a:ln>
                <a:solidFill>
                  <a:srgbClr val="006AB4"/>
                </a:solidFill>
                <a:effectLst/>
                <a:uLnTx/>
                <a:uFillTx/>
                <a:latin typeface="Calibri" panose="020F0502020204030204"/>
                <a:ea typeface="+mn-ea"/>
                <a:cs typeface="+mn-cs"/>
              </a:rPr>
              <a:t>SECAmb</a:t>
            </a:r>
            <a:r>
              <a:rPr kumimoji="0" lang="en-GB" sz="2000" b="0" i="0" u="none" strike="noStrike" kern="1200" cap="none" spc="0" normalizeH="0" baseline="0" noProof="0">
                <a:ln>
                  <a:noFill/>
                </a:ln>
                <a:solidFill>
                  <a:srgbClr val="006AB4"/>
                </a:solidFill>
                <a:effectLst/>
                <a:uLnTx/>
                <a:uFillTx/>
                <a:latin typeface="Calibri" panose="020F0502020204030204"/>
                <a:ea typeface="+mn-ea"/>
                <a:cs typeface="+mn-cs"/>
              </a:rPr>
              <a:t> in January 2023</a:t>
            </a:r>
          </a:p>
        </p:txBody>
      </p:sp>
      <p:pic>
        <p:nvPicPr>
          <p:cNvPr id="11" name="Picture 10" descr="A person wearing glasses and a suit&#10;&#10;Description automatically generated">
            <a:extLst>
              <a:ext uri="{FF2B5EF4-FFF2-40B4-BE49-F238E27FC236}">
                <a16:creationId xmlns:a16="http://schemas.microsoft.com/office/drawing/2014/main" id="{4B8CDCEF-A2CA-243C-5487-098C5984E4E5}"/>
              </a:ext>
            </a:extLst>
          </p:cNvPr>
          <p:cNvPicPr>
            <a:picLocks noChangeAspect="1"/>
          </p:cNvPicPr>
          <p:nvPr/>
        </p:nvPicPr>
        <p:blipFill rotWithShape="1">
          <a:blip r:embed="rId3"/>
          <a:srcRect l="-12305" t="-9254" r="-22080" b="1116"/>
          <a:stretch/>
        </p:blipFill>
        <p:spPr>
          <a:xfrm>
            <a:off x="9812755" y="2111771"/>
            <a:ext cx="1789256" cy="1806910"/>
          </a:xfrm>
          <a:prstGeom prst="ellipse">
            <a:avLst/>
          </a:prstGeom>
          <a:solidFill>
            <a:srgbClr val="F5F5F5"/>
          </a:solidFill>
        </p:spPr>
      </p:pic>
      <p:pic>
        <p:nvPicPr>
          <p:cNvPr id="12" name="Picture 11">
            <a:extLst>
              <a:ext uri="{FF2B5EF4-FFF2-40B4-BE49-F238E27FC236}">
                <a16:creationId xmlns:a16="http://schemas.microsoft.com/office/drawing/2014/main" id="{F6A0966B-0C81-5009-ADFB-C6CC3DC34C30}"/>
              </a:ext>
            </a:extLst>
          </p:cNvPr>
          <p:cNvPicPr>
            <a:picLocks noChangeAspect="1"/>
          </p:cNvPicPr>
          <p:nvPr/>
        </p:nvPicPr>
        <p:blipFill>
          <a:blip r:embed="rId4"/>
          <a:stretch>
            <a:fillRect/>
          </a:stretch>
        </p:blipFill>
        <p:spPr>
          <a:xfrm>
            <a:off x="9344556" y="4281500"/>
            <a:ext cx="1296905" cy="1309938"/>
          </a:xfrm>
          <a:prstGeom prst="ellipse">
            <a:avLst/>
          </a:prstGeom>
        </p:spPr>
      </p:pic>
      <p:pic>
        <p:nvPicPr>
          <p:cNvPr id="2" name="Picture 1" descr="A person in a suit and tie&#10;&#10;Description automatically generated">
            <a:extLst>
              <a:ext uri="{FF2B5EF4-FFF2-40B4-BE49-F238E27FC236}">
                <a16:creationId xmlns:a16="http://schemas.microsoft.com/office/drawing/2014/main" id="{F5071D15-BE05-7D7D-F99D-B9AABB12FF6E}"/>
              </a:ext>
            </a:extLst>
          </p:cNvPr>
          <p:cNvPicPr>
            <a:picLocks noChangeAspect="1"/>
          </p:cNvPicPr>
          <p:nvPr/>
        </p:nvPicPr>
        <p:blipFill>
          <a:blip r:embed="rId5"/>
          <a:srcRect l="22358" r="22358"/>
          <a:stretch>
            <a:fillRect/>
          </a:stretch>
        </p:blipFill>
        <p:spPr>
          <a:xfrm>
            <a:off x="10792356" y="4281499"/>
            <a:ext cx="1296905" cy="1309938"/>
          </a:xfrm>
          <a:prstGeom prst="ellipse">
            <a:avLst/>
          </a:prstGeom>
        </p:spPr>
      </p:pic>
      <p:sp>
        <p:nvSpPr>
          <p:cNvPr id="10" name="TextBox 9">
            <a:extLst>
              <a:ext uri="{FF2B5EF4-FFF2-40B4-BE49-F238E27FC236}">
                <a16:creationId xmlns:a16="http://schemas.microsoft.com/office/drawing/2014/main" id="{C1608582-909E-CF6A-2AAA-7AAD6BFA8EC0}"/>
              </a:ext>
            </a:extLst>
          </p:cNvPr>
          <p:cNvSpPr txBox="1"/>
          <p:nvPr/>
        </p:nvSpPr>
        <p:spPr>
          <a:xfrm>
            <a:off x="512325" y="2580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Looking back at 2022/23 </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677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1A18DAF-65CB-1D86-54AE-3997026516CC}"/>
              </a:ext>
            </a:extLst>
          </p:cNvPr>
          <p:cNvSpPr/>
          <p:nvPr/>
        </p:nvSpPr>
        <p:spPr>
          <a:xfrm>
            <a:off x="8465304" y="1359243"/>
            <a:ext cx="3165491" cy="3165491"/>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71C2EA-07BC-DE20-417E-8497277A009E}"/>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Council elections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5EC44CD2-1013-8D05-DF48-C89CBB794257}"/>
              </a:ext>
            </a:extLst>
          </p:cNvPr>
          <p:cNvSpPr/>
          <p:nvPr/>
        </p:nvSpPr>
        <p:spPr>
          <a:xfrm>
            <a:off x="-3608173" y="105642"/>
            <a:ext cx="1272746" cy="1352455"/>
          </a:xfrm>
          <a:prstGeom prst="rect">
            <a:avLst/>
          </a:prstGeom>
          <a:solidFill>
            <a:srgbClr val="0070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blue and white logo&#10;&#10;Description automatically generated">
            <a:extLst>
              <a:ext uri="{FF2B5EF4-FFF2-40B4-BE49-F238E27FC236}">
                <a16:creationId xmlns:a16="http://schemas.microsoft.com/office/drawing/2014/main" id="{3022018F-2FA4-C1A5-DC7D-4BEC9C520CAF}"/>
              </a:ext>
            </a:extLst>
          </p:cNvPr>
          <p:cNvPicPr>
            <a:picLocks noChangeAspect="1"/>
          </p:cNvPicPr>
          <p:nvPr/>
        </p:nvPicPr>
        <p:blipFill>
          <a:blip r:embed="rId2"/>
          <a:stretch>
            <a:fillRect/>
          </a:stretch>
        </p:blipFill>
        <p:spPr>
          <a:xfrm>
            <a:off x="9442313" y="355111"/>
            <a:ext cx="2389762" cy="754662"/>
          </a:xfrm>
          <a:prstGeom prst="rect">
            <a:avLst/>
          </a:prstGeom>
        </p:spPr>
      </p:pic>
      <p:sp>
        <p:nvSpPr>
          <p:cNvPr id="6" name="Content Placeholder 2">
            <a:extLst>
              <a:ext uri="{FF2B5EF4-FFF2-40B4-BE49-F238E27FC236}">
                <a16:creationId xmlns:a16="http://schemas.microsoft.com/office/drawing/2014/main" id="{F7DB724C-BBF1-836E-1002-1C00DD4D6DB7}"/>
              </a:ext>
            </a:extLst>
          </p:cNvPr>
          <p:cNvSpPr txBox="1">
            <a:spLocks/>
          </p:cNvSpPr>
          <p:nvPr/>
        </p:nvSpPr>
        <p:spPr>
          <a:xfrm>
            <a:off x="464801" y="1178268"/>
            <a:ext cx="6531147" cy="414997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Clr>
                <a:srgbClr val="36BCEE"/>
              </a:buClr>
              <a:buFont typeface="Wingdings" pitchFamily="2" charset="2"/>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t>
            </a: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ouncil elections were held this year with a good turnout in nominations and votes.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Thanks to all members who took part and to those Governors who either re-elected or have joined us in the last year.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You can read more on the Public, Staff and Appointed Governors currently serving in Membership Matters.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If you think you can you give time, energy and thought to helping us be the best we can be, for patients and staff and are passionate about the NHS please consider standing in our Council of Governor elections. </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 a Trust member you can stand as a Governor or vote for a Governor to represent you.</a:t>
            </a: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p:txBody>
      </p:sp>
      <p:pic>
        <p:nvPicPr>
          <p:cNvPr id="8" name="Picture 7" descr="A group of people standing in a line&#10;&#10;Description automatically generated">
            <a:extLst>
              <a:ext uri="{FF2B5EF4-FFF2-40B4-BE49-F238E27FC236}">
                <a16:creationId xmlns:a16="http://schemas.microsoft.com/office/drawing/2014/main" id="{86B33B84-2783-1C09-AA65-F44A43899119}"/>
              </a:ext>
            </a:extLst>
          </p:cNvPr>
          <p:cNvPicPr>
            <a:picLocks noChangeAspect="1"/>
          </p:cNvPicPr>
          <p:nvPr/>
        </p:nvPicPr>
        <p:blipFill>
          <a:blip r:embed="rId3"/>
          <a:stretch>
            <a:fillRect/>
          </a:stretch>
        </p:blipFill>
        <p:spPr>
          <a:xfrm>
            <a:off x="7988083" y="1865744"/>
            <a:ext cx="2908460" cy="2908460"/>
          </a:xfrm>
          <a:prstGeom prst="rect">
            <a:avLst/>
          </a:prstGeom>
        </p:spPr>
      </p:pic>
    </p:spTree>
    <p:extLst>
      <p:ext uri="{BB962C8B-B14F-4D97-AF65-F5344CB8AC3E}">
        <p14:creationId xmlns:p14="http://schemas.microsoft.com/office/powerpoint/2010/main" val="59460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06ED740-9B56-9DBA-AC71-89841319138C}"/>
              </a:ext>
            </a:extLst>
          </p:cNvPr>
          <p:cNvSpPr/>
          <p:nvPr/>
        </p:nvSpPr>
        <p:spPr>
          <a:xfrm>
            <a:off x="7965530" y="2239860"/>
            <a:ext cx="2378280" cy="2378280"/>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BFF955-F4FA-CD5E-B5D7-5717C1AE4162}"/>
              </a:ext>
            </a:extLst>
          </p:cNvPr>
          <p:cNvSpPr>
            <a:spLocks noGrp="1"/>
          </p:cNvSpPr>
          <p:nvPr>
            <p:ph idx="1"/>
          </p:nvPr>
        </p:nvSpPr>
        <p:spPr>
          <a:xfrm>
            <a:off x="426701" y="1270489"/>
            <a:ext cx="5997545" cy="4149970"/>
          </a:xfrm>
        </p:spPr>
        <p:txBody>
          <a:bodyPr anchor="ctr">
            <a:normAutofit/>
          </a:bodyPr>
          <a:lstStyle/>
          <a:p>
            <a:r>
              <a:rPr lang="en-GB" sz="2000"/>
              <a:t>Finally, I must express again on behalf of my Governor colleagues our thanks, admiration and utmost respect for everyone working for or within SECAmb and across the wider health and social care system during the past year. </a:t>
            </a:r>
            <a:endParaRPr lang="en-GB" sz="2000">
              <a:cs typeface="Calibri"/>
            </a:endParaRPr>
          </a:p>
          <a:p>
            <a:r>
              <a:rPr lang="en-GB" sz="2000"/>
              <a:t>Governors must continue to hold the Non-Executive Directors to account for the performance of the Board and I thank them for the open working relationship the Governors continue to experience. </a:t>
            </a:r>
            <a:endParaRPr lang="en-GB" sz="2000">
              <a:cs typeface="Calibri"/>
            </a:endParaRPr>
          </a:p>
          <a:p>
            <a:r>
              <a:rPr lang="en-GB" sz="2000"/>
              <a:t>As a Council, we will continue to ensure that we discharge our duties to the best of our abilities, to continue serving those we represent. </a:t>
            </a:r>
            <a:endParaRPr lang="en-GB" sz="2000">
              <a:cs typeface="Calibri"/>
            </a:endParaRPr>
          </a:p>
        </p:txBody>
      </p:sp>
      <p:sp>
        <p:nvSpPr>
          <p:cNvPr id="4" name="TextBox 3">
            <a:extLst>
              <a:ext uri="{FF2B5EF4-FFF2-40B4-BE49-F238E27FC236}">
                <a16:creationId xmlns:a16="http://schemas.microsoft.com/office/drawing/2014/main" id="{CDC063B4-A3A1-4FE4-EB26-E01D2DB9CF2A}"/>
              </a:ext>
            </a:extLst>
          </p:cNvPr>
          <p:cNvSpPr txBox="1"/>
          <p:nvPr/>
        </p:nvSpPr>
        <p:spPr>
          <a:xfrm>
            <a:off x="426600" y="12469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In summary</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 name="Picture 1" descr="Two men standing next to a car&#10;&#10;Description automatically generated">
            <a:extLst>
              <a:ext uri="{FF2B5EF4-FFF2-40B4-BE49-F238E27FC236}">
                <a16:creationId xmlns:a16="http://schemas.microsoft.com/office/drawing/2014/main" id="{288A6EB2-4E0D-7C3F-35DF-89AEB54F3672}"/>
              </a:ext>
            </a:extLst>
          </p:cNvPr>
          <p:cNvPicPr>
            <a:picLocks noChangeAspect="1"/>
          </p:cNvPicPr>
          <p:nvPr/>
        </p:nvPicPr>
        <p:blipFill>
          <a:blip r:embed="rId2"/>
          <a:stretch>
            <a:fillRect/>
          </a:stretch>
        </p:blipFill>
        <p:spPr>
          <a:xfrm>
            <a:off x="7180528" y="3583962"/>
            <a:ext cx="2578624" cy="1648112"/>
          </a:xfrm>
          <a:prstGeom prst="rect">
            <a:avLst/>
          </a:prstGeom>
        </p:spPr>
      </p:pic>
      <p:pic>
        <p:nvPicPr>
          <p:cNvPr id="5" name="Picture 4" descr="A group of people standing next to a car&#10;&#10;Description automatically generated">
            <a:extLst>
              <a:ext uri="{FF2B5EF4-FFF2-40B4-BE49-F238E27FC236}">
                <a16:creationId xmlns:a16="http://schemas.microsoft.com/office/drawing/2014/main" id="{7046A0BB-2360-D6CE-AE2B-CADDA68105E4}"/>
              </a:ext>
            </a:extLst>
          </p:cNvPr>
          <p:cNvPicPr>
            <a:picLocks noChangeAspect="1"/>
          </p:cNvPicPr>
          <p:nvPr/>
        </p:nvPicPr>
        <p:blipFill>
          <a:blip r:embed="rId3"/>
          <a:stretch>
            <a:fillRect/>
          </a:stretch>
        </p:blipFill>
        <p:spPr>
          <a:xfrm>
            <a:off x="8863617" y="1441940"/>
            <a:ext cx="3165491" cy="2036468"/>
          </a:xfrm>
          <a:prstGeom prst="rect">
            <a:avLst/>
          </a:prstGeom>
        </p:spPr>
      </p:pic>
    </p:spTree>
    <p:extLst>
      <p:ext uri="{BB962C8B-B14F-4D97-AF65-F5344CB8AC3E}">
        <p14:creationId xmlns:p14="http://schemas.microsoft.com/office/powerpoint/2010/main" val="253146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A694DB-63CA-E221-2DA2-00BE192964F8}"/>
              </a:ext>
            </a:extLst>
          </p:cNvPr>
          <p:cNvSpPr txBox="1"/>
          <p:nvPr/>
        </p:nvSpPr>
        <p:spPr>
          <a:xfrm>
            <a:off x="1837387" y="3351663"/>
            <a:ext cx="85172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Looking back at 2022/23 </a:t>
            </a:r>
            <a:br>
              <a:rPr kumimoji="0" lang="en-GB"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br>
            <a:r>
              <a:rPr kumimoji="0" lang="en-GB"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and to new challenges ahead</a:t>
            </a:r>
            <a:endParaRPr kumimoji="0" lang="en-GB" sz="3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Simon Weldon</a:t>
            </a:r>
            <a:r>
              <a:rPr kumimoji="0" lang="en-GB" sz="2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Chief Executive Officer</a:t>
            </a:r>
          </a:p>
        </p:txBody>
      </p:sp>
      <p:pic>
        <p:nvPicPr>
          <p:cNvPr id="3" name="Picture 2" descr="A blue and white logo&#10;&#10;Description automatically generated">
            <a:extLst>
              <a:ext uri="{FF2B5EF4-FFF2-40B4-BE49-F238E27FC236}">
                <a16:creationId xmlns:a16="http://schemas.microsoft.com/office/drawing/2014/main" id="{9CE92B26-E869-0E3A-AEA5-D85F4163A772}"/>
              </a:ext>
            </a:extLst>
          </p:cNvPr>
          <p:cNvPicPr>
            <a:picLocks noChangeAspect="1"/>
          </p:cNvPicPr>
          <p:nvPr/>
        </p:nvPicPr>
        <p:blipFill>
          <a:blip r:embed="rId2"/>
          <a:stretch>
            <a:fillRect/>
          </a:stretch>
        </p:blipFill>
        <p:spPr>
          <a:xfrm>
            <a:off x="8488378" y="125609"/>
            <a:ext cx="3498850" cy="1104900"/>
          </a:xfrm>
          <a:prstGeom prst="rect">
            <a:avLst/>
          </a:prstGeom>
        </p:spPr>
      </p:pic>
      <p:pic>
        <p:nvPicPr>
          <p:cNvPr id="6" name="Picture 5" descr="A person in a green jacket&#10;&#10;Description automatically generated">
            <a:extLst>
              <a:ext uri="{FF2B5EF4-FFF2-40B4-BE49-F238E27FC236}">
                <a16:creationId xmlns:a16="http://schemas.microsoft.com/office/drawing/2014/main" id="{BCE612D6-439B-7D8F-2C0E-8C35EC0282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4729"/>
          <a:stretch/>
        </p:blipFill>
        <p:spPr>
          <a:xfrm>
            <a:off x="-20553" y="-113820"/>
            <a:ext cx="1600200" cy="3847621"/>
          </a:xfrm>
          <a:prstGeom prst="rect">
            <a:avLst/>
          </a:prstGeom>
        </p:spPr>
      </p:pic>
      <p:pic>
        <p:nvPicPr>
          <p:cNvPr id="10" name="Picture 9" descr="A person and person in uniform standing in a bus&#10;&#10;Description automatically generated">
            <a:extLst>
              <a:ext uri="{FF2B5EF4-FFF2-40B4-BE49-F238E27FC236}">
                <a16:creationId xmlns:a16="http://schemas.microsoft.com/office/drawing/2014/main" id="{5DD180FD-72DA-6E3E-2CE3-7F12485F2A6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t="8692"/>
          <a:stretch/>
        </p:blipFill>
        <p:spPr>
          <a:xfrm>
            <a:off x="1579647" y="-8312"/>
            <a:ext cx="1878760" cy="3047585"/>
          </a:xfrm>
          <a:prstGeom prst="rect">
            <a:avLst/>
          </a:prstGeom>
        </p:spPr>
      </p:pic>
      <p:pic>
        <p:nvPicPr>
          <p:cNvPr id="12" name="Picture 11" descr="A yellow ambulance on a road&#10;&#10;Description automatically generated">
            <a:extLst>
              <a:ext uri="{FF2B5EF4-FFF2-40B4-BE49-F238E27FC236}">
                <a16:creationId xmlns:a16="http://schemas.microsoft.com/office/drawing/2014/main" id="{54E20ECC-05A4-589F-7B8B-53DC77DBE653}"/>
              </a:ext>
            </a:extLst>
          </p:cNvPr>
          <p:cNvPicPr>
            <a:picLocks noChangeAspect="1"/>
          </p:cNvPicPr>
          <p:nvPr/>
        </p:nvPicPr>
        <p:blipFill>
          <a:blip r:embed="rId7"/>
          <a:stretch>
            <a:fillRect/>
          </a:stretch>
        </p:blipFill>
        <p:spPr>
          <a:xfrm>
            <a:off x="1070" y="3842982"/>
            <a:ext cx="1482811" cy="1496541"/>
          </a:xfrm>
          <a:prstGeom prst="rect">
            <a:avLst/>
          </a:prstGeom>
        </p:spPr>
      </p:pic>
      <p:pic>
        <p:nvPicPr>
          <p:cNvPr id="5" name="Picture 4" descr="A person wearing headphones and smiling&#10;&#10;Description automatically generated">
            <a:extLst>
              <a:ext uri="{FF2B5EF4-FFF2-40B4-BE49-F238E27FC236}">
                <a16:creationId xmlns:a16="http://schemas.microsoft.com/office/drawing/2014/main" id="{3B942C31-C986-613E-A2B2-ADD84D27DEAA}"/>
              </a:ext>
            </a:extLst>
          </p:cNvPr>
          <p:cNvPicPr>
            <a:picLocks noChangeAspect="1"/>
          </p:cNvPicPr>
          <p:nvPr/>
        </p:nvPicPr>
        <p:blipFill>
          <a:blip r:embed="rId8"/>
          <a:stretch>
            <a:fillRect/>
          </a:stretch>
        </p:blipFill>
        <p:spPr>
          <a:xfrm>
            <a:off x="3545036" y="-4265"/>
            <a:ext cx="2199371" cy="1459897"/>
          </a:xfrm>
          <a:prstGeom prst="rect">
            <a:avLst/>
          </a:prstGeom>
        </p:spPr>
      </p:pic>
    </p:spTree>
    <p:extLst>
      <p:ext uri="{BB962C8B-B14F-4D97-AF65-F5344CB8AC3E}">
        <p14:creationId xmlns:p14="http://schemas.microsoft.com/office/powerpoint/2010/main" val="2108642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71C2EA-07BC-DE20-417E-8497277A009E}"/>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A year of continuing challenge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both for the NHS as a whole and for </a:t>
            </a:r>
            <a:r>
              <a:rPr kumimoji="0" lang="en-US" sz="26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SECAmb</a:t>
            </a:r>
            <a:r>
              <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8C7C3066-48DA-6CBA-6441-28055EE727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1042" t="26247" r="29147" b="14891"/>
          <a:stretch/>
        </p:blipFill>
        <p:spPr>
          <a:xfrm>
            <a:off x="8714393" y="2085986"/>
            <a:ext cx="3477607" cy="3081995"/>
          </a:xfrm>
          <a:prstGeom prst="rect">
            <a:avLst/>
          </a:prstGeom>
        </p:spPr>
      </p:pic>
      <p:sp>
        <p:nvSpPr>
          <p:cNvPr id="4" name="Rounded Rectangle 3">
            <a:extLst>
              <a:ext uri="{FF2B5EF4-FFF2-40B4-BE49-F238E27FC236}">
                <a16:creationId xmlns:a16="http://schemas.microsoft.com/office/drawing/2014/main" id="{F40649EC-0AF2-C30B-FF49-11AFDFEBE572}"/>
              </a:ext>
            </a:extLst>
          </p:cNvPr>
          <p:cNvSpPr/>
          <p:nvPr/>
        </p:nvSpPr>
        <p:spPr>
          <a:xfrm>
            <a:off x="410586" y="2157515"/>
            <a:ext cx="2383830" cy="3715747"/>
          </a:xfrm>
          <a:prstGeom prst="roundRect">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rPr>
              <a:t>Looking back at 2022/23, it was undoubtedly a challenging year - I will pick out just a couple of areas to highlight before I focus on our future.</a:t>
            </a:r>
          </a:p>
        </p:txBody>
      </p:sp>
      <p:sp>
        <p:nvSpPr>
          <p:cNvPr id="9" name="Rounded Rectangle 8">
            <a:extLst>
              <a:ext uri="{FF2B5EF4-FFF2-40B4-BE49-F238E27FC236}">
                <a16:creationId xmlns:a16="http://schemas.microsoft.com/office/drawing/2014/main" id="{910121DA-1E31-2DD2-918B-331A7285D72F}"/>
              </a:ext>
            </a:extLst>
          </p:cNvPr>
          <p:cNvSpPr/>
          <p:nvPr/>
        </p:nvSpPr>
        <p:spPr>
          <a:xfrm>
            <a:off x="2998795" y="2157515"/>
            <a:ext cx="2383830" cy="3715747"/>
          </a:xfrm>
          <a:prstGeom prst="roundRect">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rPr>
              <a:t>I was extremely pleased to join </a:t>
            </a:r>
            <a:r>
              <a:rPr kumimoji="0" lang="en-US" sz="1600" b="0" i="0" u="none" strike="noStrike" kern="1200" cap="none" spc="0" normalizeH="0" baseline="0" noProof="0" err="1">
                <a:ln>
                  <a:noFill/>
                </a:ln>
                <a:solidFill>
                  <a:srgbClr val="006AB4"/>
                </a:solidFill>
                <a:effectLst/>
                <a:uLnTx/>
                <a:uFillTx/>
                <a:latin typeface="Calibri" panose="020F0502020204030204"/>
                <a:ea typeface="+mn-ea"/>
                <a:cs typeface="+mn-cs"/>
              </a:rPr>
              <a:t>SECAmb</a:t>
            </a:r>
            <a:r>
              <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rPr>
              <a:t> as Chief Executive in April 2023 and have been made to feel very welcome so far. </a:t>
            </a:r>
          </a:p>
        </p:txBody>
      </p:sp>
      <p:sp>
        <p:nvSpPr>
          <p:cNvPr id="11" name="Rounded Rectangle 10">
            <a:extLst>
              <a:ext uri="{FF2B5EF4-FFF2-40B4-BE49-F238E27FC236}">
                <a16:creationId xmlns:a16="http://schemas.microsoft.com/office/drawing/2014/main" id="{1137E6AF-5279-4ECC-BE50-7FDF8B3EAB13}"/>
              </a:ext>
            </a:extLst>
          </p:cNvPr>
          <p:cNvSpPr/>
          <p:nvPr/>
        </p:nvSpPr>
        <p:spPr>
          <a:xfrm>
            <a:off x="5587005" y="2157515"/>
            <a:ext cx="2383830" cy="3715747"/>
          </a:xfrm>
          <a:prstGeom prst="roundRect">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rPr>
              <a:t>I have been extremely impressed with the compassionate care and professionalism I have witnessed through spending time with colleagues on the road, in our control rooms and in our support teams.</a:t>
            </a:r>
          </a:p>
        </p:txBody>
      </p:sp>
      <p:pic>
        <p:nvPicPr>
          <p:cNvPr id="7" name="Picture 6">
            <a:extLst>
              <a:ext uri="{FF2B5EF4-FFF2-40B4-BE49-F238E27FC236}">
                <a16:creationId xmlns:a16="http://schemas.microsoft.com/office/drawing/2014/main" id="{00188424-2311-8DE5-153A-4633ABA54044}"/>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brightnessContrast bright="20000" contrast="20000"/>
                    </a14:imgEffect>
                  </a14:imgLayer>
                </a14:imgProps>
              </a:ext>
            </a:extLst>
          </a:blip>
          <a:srcRect l="23965" t="14762" r="31673" b="27491"/>
          <a:stretch/>
        </p:blipFill>
        <p:spPr>
          <a:xfrm>
            <a:off x="10166881" y="0"/>
            <a:ext cx="2025119" cy="1977081"/>
          </a:xfrm>
          <a:prstGeom prst="rect">
            <a:avLst/>
          </a:prstGeom>
        </p:spPr>
      </p:pic>
      <p:pic>
        <p:nvPicPr>
          <p:cNvPr id="18" name="Graphic 17">
            <a:extLst>
              <a:ext uri="{FF2B5EF4-FFF2-40B4-BE49-F238E27FC236}">
                <a16:creationId xmlns:a16="http://schemas.microsoft.com/office/drawing/2014/main" id="{A594049E-0D28-8BE8-B120-AE819693B3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3023" y="1404723"/>
            <a:ext cx="1856154" cy="1856154"/>
          </a:xfrm>
          <a:prstGeom prst="rect">
            <a:avLst/>
          </a:prstGeom>
        </p:spPr>
      </p:pic>
      <p:pic>
        <p:nvPicPr>
          <p:cNvPr id="22" name="Picture 21">
            <a:extLst>
              <a:ext uri="{FF2B5EF4-FFF2-40B4-BE49-F238E27FC236}">
                <a16:creationId xmlns:a16="http://schemas.microsoft.com/office/drawing/2014/main" id="{6BDCE9D3-58D5-45CF-8127-ACC5C92A4AB5}"/>
              </a:ext>
            </a:extLst>
          </p:cNvPr>
          <p:cNvPicPr>
            <a:picLocks noChangeAspect="1"/>
          </p:cNvPicPr>
          <p:nvPr/>
        </p:nvPicPr>
        <p:blipFill>
          <a:blip r:embed="rId8"/>
          <a:stretch>
            <a:fillRect/>
          </a:stretch>
        </p:blipFill>
        <p:spPr>
          <a:xfrm>
            <a:off x="5890651" y="1329540"/>
            <a:ext cx="1839368" cy="1839368"/>
          </a:xfrm>
          <a:prstGeom prst="rect">
            <a:avLst/>
          </a:prstGeom>
        </p:spPr>
      </p:pic>
      <p:pic>
        <p:nvPicPr>
          <p:cNvPr id="24" name="Graphic 23">
            <a:extLst>
              <a:ext uri="{FF2B5EF4-FFF2-40B4-BE49-F238E27FC236}">
                <a16:creationId xmlns:a16="http://schemas.microsoft.com/office/drawing/2014/main" id="{0F6644BD-71DD-70C8-95C3-CCA8B123A5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43236" y="1458097"/>
            <a:ext cx="1951711" cy="1951711"/>
          </a:xfrm>
          <a:prstGeom prst="rect">
            <a:avLst/>
          </a:prstGeom>
        </p:spPr>
      </p:pic>
    </p:spTree>
    <p:extLst>
      <p:ext uri="{BB962C8B-B14F-4D97-AF65-F5344CB8AC3E}">
        <p14:creationId xmlns:p14="http://schemas.microsoft.com/office/powerpoint/2010/main" val="2830621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A73510A-C749-248A-2ECA-1CEFC5B5501A}"/>
              </a:ext>
            </a:extLst>
          </p:cNvPr>
          <p:cNvSpPr/>
          <p:nvPr/>
        </p:nvSpPr>
        <p:spPr>
          <a:xfrm>
            <a:off x="7408986" y="1583406"/>
            <a:ext cx="4356314" cy="3824879"/>
          </a:xfrm>
          <a:prstGeom prst="roundRect">
            <a:avLst>
              <a:gd name="adj" fmla="val 5281"/>
            </a:avLst>
          </a:prstGeom>
          <a:solidFill>
            <a:srgbClr val="006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6AB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A14177-A701-BC3D-CA50-6AECCC80F323}"/>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back at 2022/23 </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r>
              <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999 &amp; 111 performance</a:t>
            </a:r>
          </a:p>
        </p:txBody>
      </p:sp>
      <p:sp>
        <p:nvSpPr>
          <p:cNvPr id="10" name="Content Placeholder 2">
            <a:extLst>
              <a:ext uri="{FF2B5EF4-FFF2-40B4-BE49-F238E27FC236}">
                <a16:creationId xmlns:a16="http://schemas.microsoft.com/office/drawing/2014/main" id="{5D10A752-26B3-B815-1271-84870551AFFD}"/>
              </a:ext>
            </a:extLst>
          </p:cNvPr>
          <p:cNvSpPr txBox="1">
            <a:spLocks/>
          </p:cNvSpPr>
          <p:nvPr/>
        </p:nvSpPr>
        <p:spPr>
          <a:xfrm>
            <a:off x="426701" y="1774957"/>
            <a:ext cx="6407853" cy="38248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continued to see increases in the number of 999 and 111 calls compared to the previous year and also in the acuity of the patients contacting us</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Coupled with challenges in ensuring we had sufficient staff available to meet the demand, this meant that, at times, some patients waited longer than we would like </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Although we performed well compared to our ambulance colleagues nationally, we were not able to consistently meet the national targets for both 999 and 111 </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recognised that, whilst trying to deliver performance improvements, we also needed to remain focussed on keeping our patients safe.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FDD7951-FD60-7A21-8113-1CE41CC9986E}"/>
              </a:ext>
            </a:extLst>
          </p:cNvPr>
          <p:cNvGrpSpPr/>
          <p:nvPr/>
        </p:nvGrpSpPr>
        <p:grpSpPr>
          <a:xfrm>
            <a:off x="7656364" y="2509941"/>
            <a:ext cx="3902785" cy="646331"/>
            <a:chOff x="7826819" y="1533321"/>
            <a:chExt cx="3902785" cy="646331"/>
          </a:xfrm>
        </p:grpSpPr>
        <p:sp>
          <p:nvSpPr>
            <p:cNvPr id="16" name="TextBox 15">
              <a:extLst>
                <a:ext uri="{FF2B5EF4-FFF2-40B4-BE49-F238E27FC236}">
                  <a16:creationId xmlns:a16="http://schemas.microsoft.com/office/drawing/2014/main" id="{1CDBF8E4-9D77-15A5-9E1D-8720D7ABD435}"/>
                </a:ext>
              </a:extLst>
            </p:cNvPr>
            <p:cNvSpPr txBox="1"/>
            <p:nvPr/>
          </p:nvSpPr>
          <p:spPr>
            <a:xfrm>
              <a:off x="8507213" y="1533321"/>
              <a:ext cx="32223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Over </a:t>
              </a: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2.2 million </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calls </a:t>
              </a: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taken between 999 and111 services</a:t>
              </a:r>
            </a:p>
          </p:txBody>
        </p:sp>
        <p:pic>
          <p:nvPicPr>
            <p:cNvPr id="20" name="Picture 19" descr="A white phone symbol on a black background&#10;&#10;Description automatically generated">
              <a:extLst>
                <a:ext uri="{FF2B5EF4-FFF2-40B4-BE49-F238E27FC236}">
                  <a16:creationId xmlns:a16="http://schemas.microsoft.com/office/drawing/2014/main" id="{8598567B-FD94-3553-5404-93250419A380}"/>
                </a:ext>
              </a:extLst>
            </p:cNvPr>
            <p:cNvPicPr>
              <a:picLocks noChangeAspect="1"/>
            </p:cNvPicPr>
            <p:nvPr/>
          </p:nvPicPr>
          <p:blipFill>
            <a:blip r:embed="rId2"/>
            <a:stretch>
              <a:fillRect/>
            </a:stretch>
          </p:blipFill>
          <p:spPr>
            <a:xfrm>
              <a:off x="7826819" y="1695387"/>
              <a:ext cx="377190" cy="461010"/>
            </a:xfrm>
            <a:prstGeom prst="rect">
              <a:avLst/>
            </a:prstGeom>
          </p:spPr>
        </p:pic>
      </p:grpSp>
      <p:grpSp>
        <p:nvGrpSpPr>
          <p:cNvPr id="30" name="Group 29">
            <a:extLst>
              <a:ext uri="{FF2B5EF4-FFF2-40B4-BE49-F238E27FC236}">
                <a16:creationId xmlns:a16="http://schemas.microsoft.com/office/drawing/2014/main" id="{8EDB682C-0FCE-A724-41EF-537704722CB8}"/>
              </a:ext>
            </a:extLst>
          </p:cNvPr>
          <p:cNvGrpSpPr/>
          <p:nvPr/>
        </p:nvGrpSpPr>
        <p:grpSpPr>
          <a:xfrm>
            <a:off x="7604347" y="1714249"/>
            <a:ext cx="3823905" cy="646331"/>
            <a:chOff x="7798879" y="598149"/>
            <a:chExt cx="3823905" cy="646331"/>
          </a:xfrm>
        </p:grpSpPr>
        <p:sp>
          <p:nvSpPr>
            <p:cNvPr id="15" name="TextBox 14">
              <a:extLst>
                <a:ext uri="{FF2B5EF4-FFF2-40B4-BE49-F238E27FC236}">
                  <a16:creationId xmlns:a16="http://schemas.microsoft.com/office/drawing/2014/main" id="{1616831F-6A6B-26F4-9CE4-1968752A16AB}"/>
                </a:ext>
              </a:extLst>
            </p:cNvPr>
            <p:cNvSpPr txBox="1"/>
            <p:nvPr/>
          </p:nvSpPr>
          <p:spPr>
            <a:xfrm>
              <a:off x="8507213" y="598149"/>
              <a:ext cx="31155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266 patients </a:t>
              </a: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survived after suffering a cardiac arrest</a:t>
              </a:r>
            </a:p>
          </p:txBody>
        </p:sp>
        <p:pic>
          <p:nvPicPr>
            <p:cNvPr id="22" name="Picture 21" descr="A heart with a heartbeat line&#10;&#10;Description automatically generated">
              <a:extLst>
                <a:ext uri="{FF2B5EF4-FFF2-40B4-BE49-F238E27FC236}">
                  <a16:creationId xmlns:a16="http://schemas.microsoft.com/office/drawing/2014/main" id="{612D974A-D42E-88CC-6683-C124B12FBB4B}"/>
                </a:ext>
              </a:extLst>
            </p:cNvPr>
            <p:cNvPicPr>
              <a:picLocks noChangeAspect="1"/>
            </p:cNvPicPr>
            <p:nvPr/>
          </p:nvPicPr>
          <p:blipFill>
            <a:blip r:embed="rId3"/>
            <a:stretch>
              <a:fillRect/>
            </a:stretch>
          </p:blipFill>
          <p:spPr>
            <a:xfrm>
              <a:off x="7798879" y="720168"/>
              <a:ext cx="433070" cy="433070"/>
            </a:xfrm>
            <a:prstGeom prst="rect">
              <a:avLst/>
            </a:prstGeom>
          </p:spPr>
        </p:pic>
      </p:grpSp>
      <p:grpSp>
        <p:nvGrpSpPr>
          <p:cNvPr id="28" name="Group 27">
            <a:extLst>
              <a:ext uri="{FF2B5EF4-FFF2-40B4-BE49-F238E27FC236}">
                <a16:creationId xmlns:a16="http://schemas.microsoft.com/office/drawing/2014/main" id="{49DD62D3-7ED5-7BA6-1CA9-6E74B611890A}"/>
              </a:ext>
            </a:extLst>
          </p:cNvPr>
          <p:cNvGrpSpPr/>
          <p:nvPr/>
        </p:nvGrpSpPr>
        <p:grpSpPr>
          <a:xfrm>
            <a:off x="7604347" y="3388611"/>
            <a:ext cx="4160952" cy="707886"/>
            <a:chOff x="7798879" y="2776270"/>
            <a:chExt cx="4160952" cy="707886"/>
          </a:xfrm>
        </p:grpSpPr>
        <p:sp>
          <p:nvSpPr>
            <p:cNvPr id="17" name="TextBox 16">
              <a:extLst>
                <a:ext uri="{FF2B5EF4-FFF2-40B4-BE49-F238E27FC236}">
                  <a16:creationId xmlns:a16="http://schemas.microsoft.com/office/drawing/2014/main" id="{9BC47A86-73D4-CE56-2F3F-822D10AEE157}"/>
                </a:ext>
              </a:extLst>
            </p:cNvPr>
            <p:cNvSpPr txBox="1"/>
            <p:nvPr/>
          </p:nvSpPr>
          <p:spPr>
            <a:xfrm>
              <a:off x="8507212" y="2776270"/>
              <a:ext cx="345261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229,000</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patients </a:t>
              </a: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treated at home without requiring transport to hospital</a:t>
              </a:r>
            </a:p>
          </p:txBody>
        </p:sp>
        <p:pic>
          <p:nvPicPr>
            <p:cNvPr id="24" name="Picture 23" descr="A white house with black background&#10;&#10;Description automatically generated">
              <a:extLst>
                <a:ext uri="{FF2B5EF4-FFF2-40B4-BE49-F238E27FC236}">
                  <a16:creationId xmlns:a16="http://schemas.microsoft.com/office/drawing/2014/main" id="{3AD780C0-3F20-FBFF-6B2F-193D17253DD6}"/>
                </a:ext>
              </a:extLst>
            </p:cNvPr>
            <p:cNvPicPr>
              <a:picLocks noChangeAspect="1"/>
            </p:cNvPicPr>
            <p:nvPr/>
          </p:nvPicPr>
          <p:blipFill>
            <a:blip r:embed="rId4"/>
            <a:stretch>
              <a:fillRect/>
            </a:stretch>
          </p:blipFill>
          <p:spPr>
            <a:xfrm>
              <a:off x="7798879" y="2915104"/>
              <a:ext cx="433070" cy="349250"/>
            </a:xfrm>
            <a:prstGeom prst="rect">
              <a:avLst/>
            </a:prstGeom>
          </p:spPr>
        </p:pic>
      </p:grpSp>
      <p:grpSp>
        <p:nvGrpSpPr>
          <p:cNvPr id="27" name="Group 26">
            <a:extLst>
              <a:ext uri="{FF2B5EF4-FFF2-40B4-BE49-F238E27FC236}">
                <a16:creationId xmlns:a16="http://schemas.microsoft.com/office/drawing/2014/main" id="{F0258FD7-5484-B035-C34C-A342E4EA0EF2}"/>
              </a:ext>
            </a:extLst>
          </p:cNvPr>
          <p:cNvGrpSpPr/>
          <p:nvPr/>
        </p:nvGrpSpPr>
        <p:grpSpPr>
          <a:xfrm>
            <a:off x="7656364" y="4320487"/>
            <a:ext cx="3966420" cy="954107"/>
            <a:chOff x="7798879" y="3960301"/>
            <a:chExt cx="3966420" cy="954107"/>
          </a:xfrm>
        </p:grpSpPr>
        <p:sp>
          <p:nvSpPr>
            <p:cNvPr id="18" name="TextBox 17">
              <a:extLst>
                <a:ext uri="{FF2B5EF4-FFF2-40B4-BE49-F238E27FC236}">
                  <a16:creationId xmlns:a16="http://schemas.microsoft.com/office/drawing/2014/main" id="{13DC3378-9106-3B81-EEA0-AAA2252DB8DC}"/>
                </a:ext>
              </a:extLst>
            </p:cNvPr>
            <p:cNvSpPr txBox="1"/>
            <p:nvPr/>
          </p:nvSpPr>
          <p:spPr>
            <a:xfrm>
              <a:off x="8507213" y="3960301"/>
              <a:ext cx="325808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70,000</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patients </a:t>
              </a: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referred to another service, keeping ambulances for those who need them most</a:t>
              </a:r>
            </a:p>
          </p:txBody>
        </p:sp>
        <p:pic>
          <p:nvPicPr>
            <p:cNvPr id="26" name="Picture 25" descr="A white sign with three arrows&#10;&#10;Description automatically generated">
              <a:extLst>
                <a:ext uri="{FF2B5EF4-FFF2-40B4-BE49-F238E27FC236}">
                  <a16:creationId xmlns:a16="http://schemas.microsoft.com/office/drawing/2014/main" id="{836682D7-8F75-7373-6257-A58EC58626D8}"/>
                </a:ext>
              </a:extLst>
            </p:cNvPr>
            <p:cNvPicPr>
              <a:picLocks noChangeAspect="1"/>
            </p:cNvPicPr>
            <p:nvPr/>
          </p:nvPicPr>
          <p:blipFill>
            <a:blip r:embed="rId5"/>
            <a:stretch>
              <a:fillRect/>
            </a:stretch>
          </p:blipFill>
          <p:spPr>
            <a:xfrm>
              <a:off x="7798879" y="4021791"/>
              <a:ext cx="433070" cy="488950"/>
            </a:xfrm>
            <a:prstGeom prst="rect">
              <a:avLst/>
            </a:prstGeom>
          </p:spPr>
        </p:pic>
      </p:grpSp>
    </p:spTree>
    <p:extLst>
      <p:ext uri="{BB962C8B-B14F-4D97-AF65-F5344CB8AC3E}">
        <p14:creationId xmlns:p14="http://schemas.microsoft.com/office/powerpoint/2010/main" val="314422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B936-C0F2-40EF-F577-4DD6B05E071F}"/>
              </a:ext>
            </a:extLst>
          </p:cNvPr>
          <p:cNvSpPr>
            <a:spLocks noGrp="1"/>
          </p:cNvSpPr>
          <p:nvPr>
            <p:ph type="title"/>
          </p:nvPr>
        </p:nvSpPr>
        <p:spPr>
          <a:xfrm>
            <a:off x="515255" y="492540"/>
            <a:ext cx="11159758" cy="854611"/>
          </a:xfrm>
        </p:spPr>
        <p:txBody>
          <a:bodyPr>
            <a:normAutofit fontScale="90000"/>
          </a:bodyPr>
          <a:lstStyle/>
          <a:p>
            <a:r>
              <a:rPr lang="en-US" sz="4400" b="1" kern="1200">
                <a:solidFill>
                  <a:srgbClr val="0070C0"/>
                </a:solidFill>
                <a:latin typeface="Calibri" panose="020F0502020204030204" pitchFamily="34" charset="0"/>
                <a:ea typeface="+mj-ea"/>
                <a:cs typeface="Calibri" panose="020F0502020204030204" pitchFamily="34" charset="0"/>
              </a:rPr>
              <a:t>Finance</a:t>
            </a:r>
            <a:br>
              <a:rPr lang="en-US" sz="6000" b="1" kern="1200">
                <a:solidFill>
                  <a:srgbClr val="0070C0"/>
                </a:solidFill>
                <a:latin typeface="Calibri" panose="020F0502020204030204" pitchFamily="34" charset="0"/>
                <a:ea typeface="+mj-ea"/>
                <a:cs typeface="Calibri" panose="020F0502020204030204" pitchFamily="34" charset="0"/>
              </a:rPr>
            </a:br>
            <a:r>
              <a:rPr lang="en-US" sz="3600" b="0" kern="1200">
                <a:solidFill>
                  <a:srgbClr val="0070C0"/>
                </a:solidFill>
                <a:latin typeface="Calibri" panose="020F0502020204030204" pitchFamily="34" charset="0"/>
                <a:ea typeface="+mj-ea"/>
                <a:cs typeface="Calibri" panose="020F0502020204030204" pitchFamily="34" charset="0"/>
              </a:rPr>
              <a:t>Emerging from the pandemic</a:t>
            </a:r>
            <a:endParaRPr lang="en-GB" sz="3600" b="0"/>
          </a:p>
        </p:txBody>
      </p:sp>
      <p:sp>
        <p:nvSpPr>
          <p:cNvPr id="3" name="Content Placeholder 2">
            <a:extLst>
              <a:ext uri="{FF2B5EF4-FFF2-40B4-BE49-F238E27FC236}">
                <a16:creationId xmlns:a16="http://schemas.microsoft.com/office/drawing/2014/main" id="{DF569DBC-D56F-692C-2F0C-E8098AACBDC9}"/>
              </a:ext>
            </a:extLst>
          </p:cNvPr>
          <p:cNvSpPr>
            <a:spLocks noGrp="1"/>
          </p:cNvSpPr>
          <p:nvPr>
            <p:ph idx="1"/>
          </p:nvPr>
        </p:nvSpPr>
        <p:spPr>
          <a:xfrm>
            <a:off x="515256" y="1635220"/>
            <a:ext cx="5674530" cy="4138370"/>
          </a:xfrm>
        </p:spPr>
        <p:txBody>
          <a:bodyPr numCol="1" spcCol="0" anchor="ctr">
            <a:noAutofit/>
          </a:bodyPr>
          <a:lstStyle/>
          <a:p>
            <a:r>
              <a:rPr lang="en-GB" sz="2000" b="1">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At the start of 2022/23</a:t>
            </a:r>
            <a:r>
              <a:rPr lang="en-GB" sz="200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 the Trust was </a:t>
            </a:r>
            <a:r>
              <a:rPr lang="en-GB" sz="200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beginning to come out of two of the most challenging years in the history of the NHS.</a:t>
            </a:r>
          </a:p>
          <a:p>
            <a:r>
              <a:rPr lang="en-GB" sz="2000" b="1">
                <a:latin typeface="Calibri"/>
                <a:cs typeface="Calibri"/>
              </a:rPr>
              <a:t>The COVID-19 virus continued, </a:t>
            </a:r>
            <a:r>
              <a:rPr lang="en-GB" sz="2000">
                <a:latin typeface="Calibri"/>
                <a:cs typeface="Calibri"/>
              </a:rPr>
              <a:t>and its prevalence presented operational challenges across the NHS.</a:t>
            </a:r>
          </a:p>
          <a:p>
            <a:r>
              <a:rPr lang="en-GB" sz="2000" b="1">
                <a:solidFill>
                  <a:schemeClr val="tx1">
                    <a:lumMod val="65000"/>
                    <a:lumOff val="35000"/>
                  </a:schemeClr>
                </a:solidFill>
                <a:latin typeface="Calibri" panose="020F0502020204030204" pitchFamily="34" charset="0"/>
                <a:cs typeface="Calibri" panose="020F0502020204030204" pitchFamily="34" charset="0"/>
              </a:rPr>
              <a:t>During 2022/23</a:t>
            </a:r>
            <a:r>
              <a:rPr lang="en-GB" sz="2000">
                <a:solidFill>
                  <a:schemeClr val="tx1">
                    <a:lumMod val="65000"/>
                    <a:lumOff val="35000"/>
                  </a:schemeClr>
                </a:solidFill>
                <a:latin typeface="Calibri" panose="020F0502020204030204" pitchFamily="34" charset="0"/>
                <a:cs typeface="Calibri" panose="020F0502020204030204" pitchFamily="34" charset="0"/>
              </a:rPr>
              <a:t>, following the pandemic, the focus turned to restoring services to pre-pandemic priorities and financial arrangements.</a:t>
            </a:r>
          </a:p>
        </p:txBody>
      </p:sp>
      <p:pic>
        <p:nvPicPr>
          <p:cNvPr id="1026" name="Picture 2">
            <a:extLst>
              <a:ext uri="{FF2B5EF4-FFF2-40B4-BE49-F238E27FC236}">
                <a16:creationId xmlns:a16="http://schemas.microsoft.com/office/drawing/2014/main" id="{8051659B-24C9-66F7-DAFF-743A2C69F8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l="27794" t="2643" r="8405" b="1814"/>
          <a:stretch/>
        </p:blipFill>
        <p:spPr bwMode="auto">
          <a:xfrm>
            <a:off x="7213855" y="1570550"/>
            <a:ext cx="3835675" cy="3822234"/>
          </a:xfrm>
          <a:prstGeom prst="ellipse">
            <a:avLst/>
          </a:prstGeom>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AC1A9FB-CF77-B9E0-B996-E540BF87F686}"/>
              </a:ext>
            </a:extLst>
          </p:cNvPr>
          <p:cNvSpPr/>
          <p:nvPr/>
        </p:nvSpPr>
        <p:spPr>
          <a:xfrm>
            <a:off x="9171411" y="1811786"/>
            <a:ext cx="2331729" cy="2331729"/>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3905707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06ED740-9B56-9DBA-AC71-89841319138C}"/>
              </a:ext>
            </a:extLst>
          </p:cNvPr>
          <p:cNvSpPr/>
          <p:nvPr/>
        </p:nvSpPr>
        <p:spPr>
          <a:xfrm>
            <a:off x="7571925" y="2172138"/>
            <a:ext cx="3165491" cy="3165491"/>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BFF955-F4FA-CD5E-B5D7-5717C1AE4162}"/>
              </a:ext>
            </a:extLst>
          </p:cNvPr>
          <p:cNvSpPr>
            <a:spLocks noGrp="1"/>
          </p:cNvSpPr>
          <p:nvPr>
            <p:ph idx="1"/>
          </p:nvPr>
        </p:nvSpPr>
        <p:spPr>
          <a:xfrm>
            <a:off x="426701" y="1441939"/>
            <a:ext cx="5997545" cy="4149970"/>
          </a:xfrm>
        </p:spPr>
        <p:txBody>
          <a:bodyPr anchor="ctr">
            <a:normAutofit/>
          </a:bodyPr>
          <a:lstStyle/>
          <a:p>
            <a:r>
              <a:rPr lang="en-GB" sz="1800" b="1"/>
              <a:t>In August 2022</a:t>
            </a:r>
            <a:r>
              <a:rPr lang="en-GB" sz="1800"/>
              <a:t>, the Trust underwent a follow-up inspection by the CQC that reviewed the full range of our urgent and emergency care services, including resilience and specialist operations functions. </a:t>
            </a:r>
          </a:p>
          <a:p>
            <a:r>
              <a:rPr lang="en-GB" sz="1800"/>
              <a:t>When the findings were published in October 2022, the Trust’s overall rating was changed to ‘</a:t>
            </a:r>
            <a:r>
              <a:rPr lang="en-GB" sz="1800" b="1"/>
              <a:t>Requires Improvement</a:t>
            </a:r>
            <a:r>
              <a:rPr lang="en-GB" sz="1800"/>
              <a:t>’ - the individual rating for ‘</a:t>
            </a:r>
            <a:r>
              <a:rPr lang="en-GB" sz="1800" b="1"/>
              <a:t>Caring</a:t>
            </a:r>
            <a:r>
              <a:rPr lang="en-GB" sz="1800"/>
              <a:t>’ remained rated as ‘</a:t>
            </a:r>
            <a:r>
              <a:rPr lang="en-GB" sz="1800" b="1"/>
              <a:t>Good</a:t>
            </a:r>
            <a:r>
              <a:rPr lang="en-GB" sz="1800"/>
              <a:t>’</a:t>
            </a:r>
          </a:p>
          <a:p>
            <a:r>
              <a:rPr lang="en-GB" sz="1800"/>
              <a:t>We are committed to </a:t>
            </a:r>
            <a:r>
              <a:rPr lang="en-GB" sz="1800" err="1"/>
              <a:t>contiuing</a:t>
            </a:r>
            <a:r>
              <a:rPr lang="en-GB" sz="1800"/>
              <a:t> to make the improvements we know we need to make.</a:t>
            </a:r>
          </a:p>
        </p:txBody>
      </p:sp>
      <p:pic>
        <p:nvPicPr>
          <p:cNvPr id="7" name="Picture 6">
            <a:extLst>
              <a:ext uri="{FF2B5EF4-FFF2-40B4-BE49-F238E27FC236}">
                <a16:creationId xmlns:a16="http://schemas.microsoft.com/office/drawing/2014/main" id="{011B6E27-73F7-11E4-C39B-89B016E1C7EB}"/>
              </a:ext>
            </a:extLst>
          </p:cNvPr>
          <p:cNvPicPr>
            <a:picLocks noChangeAspect="1"/>
          </p:cNvPicPr>
          <p:nvPr/>
        </p:nvPicPr>
        <p:blipFill rotWithShape="1">
          <a:blip r:embed="rId2"/>
          <a:srcRect l="16549" r="16549"/>
          <a:stretch/>
        </p:blipFill>
        <p:spPr>
          <a:xfrm>
            <a:off x="8541940" y="1534922"/>
            <a:ext cx="2528135" cy="2519008"/>
          </a:xfrm>
          <a:prstGeom prst="rect">
            <a:avLst/>
          </a:prstGeom>
        </p:spPr>
      </p:pic>
      <p:sp>
        <p:nvSpPr>
          <p:cNvPr id="4" name="TextBox 3">
            <a:extLst>
              <a:ext uri="{FF2B5EF4-FFF2-40B4-BE49-F238E27FC236}">
                <a16:creationId xmlns:a16="http://schemas.microsoft.com/office/drawing/2014/main" id="{CDC063B4-A3A1-4FE4-EB26-E01D2DB9CF2A}"/>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back at 2022/23 </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r>
              <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Working with the CQC</a:t>
            </a:r>
          </a:p>
        </p:txBody>
      </p:sp>
      <p:pic>
        <p:nvPicPr>
          <p:cNvPr id="9" name="Picture 8" descr="A yellow ambulance on a road&#10;&#10;Description automatically generated">
            <a:extLst>
              <a:ext uri="{FF2B5EF4-FFF2-40B4-BE49-F238E27FC236}">
                <a16:creationId xmlns:a16="http://schemas.microsoft.com/office/drawing/2014/main" id="{6A380C5F-72F5-90CA-65B9-C60494B9CA36}"/>
              </a:ext>
            </a:extLst>
          </p:cNvPr>
          <p:cNvPicPr>
            <a:picLocks noChangeAspect="1"/>
          </p:cNvPicPr>
          <p:nvPr/>
        </p:nvPicPr>
        <p:blipFill>
          <a:blip r:embed="rId3"/>
          <a:stretch>
            <a:fillRect/>
          </a:stretch>
        </p:blipFill>
        <p:spPr>
          <a:xfrm>
            <a:off x="8541939" y="4151030"/>
            <a:ext cx="1225464" cy="1236811"/>
          </a:xfrm>
          <a:prstGeom prst="rect">
            <a:avLst/>
          </a:prstGeom>
        </p:spPr>
      </p:pic>
      <p:pic>
        <p:nvPicPr>
          <p:cNvPr id="10" name="Picture 9" descr="A person wearing a headset&#10;&#10;Description automatically generated">
            <a:extLst>
              <a:ext uri="{FF2B5EF4-FFF2-40B4-BE49-F238E27FC236}">
                <a16:creationId xmlns:a16="http://schemas.microsoft.com/office/drawing/2014/main" id="{D1E09FDE-AFC9-759D-81F4-63E449B4200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921318" y="3127849"/>
            <a:ext cx="1504046" cy="1372740"/>
          </a:xfrm>
          <a:prstGeom prst="rect">
            <a:avLst/>
          </a:prstGeom>
        </p:spPr>
      </p:pic>
    </p:spTree>
    <p:extLst>
      <p:ext uri="{BB962C8B-B14F-4D97-AF65-F5344CB8AC3E}">
        <p14:creationId xmlns:p14="http://schemas.microsoft.com/office/powerpoint/2010/main" val="1699575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9444487C-6B48-FF46-74BE-88C933180E4B}"/>
              </a:ext>
            </a:extLst>
          </p:cNvPr>
          <p:cNvSpPr/>
          <p:nvPr/>
        </p:nvSpPr>
        <p:spPr>
          <a:xfrm>
            <a:off x="7489289" y="1685945"/>
            <a:ext cx="2616108" cy="2616108"/>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82E204-3441-F907-0C1D-F5985C1E269D}"/>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back at 2022/23 </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r>
              <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Our Improvement Journey</a:t>
            </a:r>
          </a:p>
        </p:txBody>
      </p:sp>
      <p:sp>
        <p:nvSpPr>
          <p:cNvPr id="8" name="Content Placeholder 2">
            <a:extLst>
              <a:ext uri="{FF2B5EF4-FFF2-40B4-BE49-F238E27FC236}">
                <a16:creationId xmlns:a16="http://schemas.microsoft.com/office/drawing/2014/main" id="{5328A233-AAEF-9C89-33C2-BAE68FE65EE5}"/>
              </a:ext>
            </a:extLst>
          </p:cNvPr>
          <p:cNvSpPr txBox="1">
            <a:spLocks/>
          </p:cNvSpPr>
          <p:nvPr/>
        </p:nvSpPr>
        <p:spPr>
          <a:xfrm>
            <a:off x="426701" y="1685945"/>
            <a:ext cx="6287062" cy="33080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During the year, we continued to focus hard on our Improvement Journey framework, developed  in early 2022/23 in response to feedback from the CQC, NHS Staff Survey, and NHS England. </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It included four key programmes – </a:t>
            </a:r>
            <a:r>
              <a:rPr kumimoji="0" lang="en-GB"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People &amp; Culture</a:t>
            </a: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a:t>
            </a:r>
            <a:r>
              <a:rPr kumimoji="0" lang="en-GB"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Responsive Care</a:t>
            </a: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a:t>
            </a:r>
            <a:r>
              <a:rPr kumimoji="0" lang="en-GB"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Quality</a:t>
            </a: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and </a:t>
            </a:r>
            <a:r>
              <a:rPr kumimoji="0" lang="en-GB"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Sustainability</a:t>
            </a: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t>
            </a:r>
            <a:endPar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Good progress has been made in many areas, but we recognise that there is much more we need to do, including the delivery of our new People &amp; Culture Strategy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E30C544-C802-3077-340C-80326202A16A}"/>
              </a:ext>
            </a:extLst>
          </p:cNvPr>
          <p:cNvSpPr txBox="1"/>
          <p:nvPr/>
        </p:nvSpPr>
        <p:spPr>
          <a:xfrm>
            <a:off x="359925" y="4470852"/>
            <a:ext cx="5118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69B4"/>
                </a:solidFill>
                <a:effectLst/>
                <a:uLnTx/>
                <a:uFillTx/>
                <a:latin typeface="Calibri" panose="020F0502020204030204"/>
                <a:ea typeface="+mn-ea"/>
                <a:cs typeface="+mn-cs"/>
              </a:rPr>
              <a:t>What our improvement journey looks like…</a:t>
            </a:r>
            <a:endParaRPr kumimoji="0" lang="en-GB" sz="1800" b="0" i="0" u="none" strike="noStrike" kern="1200" cap="none" spc="0" normalizeH="0" baseline="0" noProof="0">
              <a:ln>
                <a:noFill/>
              </a:ln>
              <a:solidFill>
                <a:srgbClr val="0069B4"/>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CA760498-BA67-C0DB-846B-4AD2D47E6BA6}"/>
              </a:ext>
            </a:extLst>
          </p:cNvPr>
          <p:cNvGrpSpPr/>
          <p:nvPr/>
        </p:nvGrpSpPr>
        <p:grpSpPr>
          <a:xfrm>
            <a:off x="352550" y="4873640"/>
            <a:ext cx="11264094" cy="572705"/>
            <a:chOff x="422888" y="4791579"/>
            <a:chExt cx="11264094" cy="572705"/>
          </a:xfrm>
        </p:grpSpPr>
        <p:pic>
          <p:nvPicPr>
            <p:cNvPr id="17" name="Picture 16" descr="A poster with text and images&#10;&#10;Description automatically generated">
              <a:extLst>
                <a:ext uri="{FF2B5EF4-FFF2-40B4-BE49-F238E27FC236}">
                  <a16:creationId xmlns:a16="http://schemas.microsoft.com/office/drawing/2014/main" id="{96E29E97-B5D4-6D97-EB20-1D35820428E4}"/>
                </a:ext>
              </a:extLst>
            </p:cNvPr>
            <p:cNvPicPr>
              <a:picLocks noChangeAspect="1"/>
            </p:cNvPicPr>
            <p:nvPr/>
          </p:nvPicPr>
          <p:blipFill rotWithShape="1">
            <a:blip r:embed="rId2"/>
            <a:srcRect l="2834" t="18728" r="53286" b="69780"/>
            <a:stretch/>
          </p:blipFill>
          <p:spPr>
            <a:xfrm>
              <a:off x="422888" y="4841106"/>
              <a:ext cx="2818644" cy="523178"/>
            </a:xfrm>
            <a:prstGeom prst="rect">
              <a:avLst/>
            </a:prstGeom>
          </p:spPr>
        </p:pic>
        <p:pic>
          <p:nvPicPr>
            <p:cNvPr id="18" name="Picture 17" descr="A poster with text and images&#10;&#10;Description automatically generated">
              <a:extLst>
                <a:ext uri="{FF2B5EF4-FFF2-40B4-BE49-F238E27FC236}">
                  <a16:creationId xmlns:a16="http://schemas.microsoft.com/office/drawing/2014/main" id="{85D16EAC-EBB5-70FA-DB78-C90A700EA5EC}"/>
                </a:ext>
              </a:extLst>
            </p:cNvPr>
            <p:cNvPicPr>
              <a:picLocks noChangeAspect="1"/>
            </p:cNvPicPr>
            <p:nvPr/>
          </p:nvPicPr>
          <p:blipFill rotWithShape="1">
            <a:blip r:embed="rId2"/>
            <a:srcRect l="47059" t="19047" r="9061" b="69461"/>
            <a:stretch/>
          </p:blipFill>
          <p:spPr>
            <a:xfrm>
              <a:off x="3241604" y="4841106"/>
              <a:ext cx="2818644" cy="523178"/>
            </a:xfrm>
            <a:prstGeom prst="rect">
              <a:avLst/>
            </a:prstGeom>
          </p:spPr>
        </p:pic>
        <p:pic>
          <p:nvPicPr>
            <p:cNvPr id="19" name="Picture 18" descr="A poster with text and images&#10;&#10;Description automatically generated">
              <a:extLst>
                <a:ext uri="{FF2B5EF4-FFF2-40B4-BE49-F238E27FC236}">
                  <a16:creationId xmlns:a16="http://schemas.microsoft.com/office/drawing/2014/main" id="{DFB7F6DB-F58A-1DA0-17DA-628BDFB502FD}"/>
                </a:ext>
              </a:extLst>
            </p:cNvPr>
            <p:cNvPicPr>
              <a:picLocks noChangeAspect="1"/>
            </p:cNvPicPr>
            <p:nvPr/>
          </p:nvPicPr>
          <p:blipFill rotWithShape="1">
            <a:blip r:embed="rId2"/>
            <a:srcRect l="3621" t="55300" r="52499" b="33208"/>
            <a:stretch/>
          </p:blipFill>
          <p:spPr>
            <a:xfrm>
              <a:off x="6049037" y="4791579"/>
              <a:ext cx="2818644" cy="523178"/>
            </a:xfrm>
            <a:prstGeom prst="rect">
              <a:avLst/>
            </a:prstGeom>
          </p:spPr>
        </p:pic>
        <p:pic>
          <p:nvPicPr>
            <p:cNvPr id="20" name="Picture 19" descr="A poster with text and images&#10;&#10;Description automatically generated">
              <a:extLst>
                <a:ext uri="{FF2B5EF4-FFF2-40B4-BE49-F238E27FC236}">
                  <a16:creationId xmlns:a16="http://schemas.microsoft.com/office/drawing/2014/main" id="{D94E1D09-57B1-E509-313A-DF83595E76AB}"/>
                </a:ext>
              </a:extLst>
            </p:cNvPr>
            <p:cNvPicPr>
              <a:picLocks noChangeAspect="1"/>
            </p:cNvPicPr>
            <p:nvPr/>
          </p:nvPicPr>
          <p:blipFill rotWithShape="1">
            <a:blip r:embed="rId2"/>
            <a:srcRect l="48115" t="55746" r="8005" b="32762"/>
            <a:stretch/>
          </p:blipFill>
          <p:spPr>
            <a:xfrm>
              <a:off x="8868338" y="4814920"/>
              <a:ext cx="2818644" cy="523178"/>
            </a:xfrm>
            <a:prstGeom prst="rect">
              <a:avLst/>
            </a:prstGeom>
          </p:spPr>
        </p:pic>
      </p:grpSp>
      <p:pic>
        <p:nvPicPr>
          <p:cNvPr id="23" name="Graphic 22">
            <a:extLst>
              <a:ext uri="{FF2B5EF4-FFF2-40B4-BE49-F238E27FC236}">
                <a16:creationId xmlns:a16="http://schemas.microsoft.com/office/drawing/2014/main" id="{052334D5-B320-E351-A126-16A696238A9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094" t="20733" r="13546" b="20901"/>
          <a:stretch/>
        </p:blipFill>
        <p:spPr>
          <a:xfrm>
            <a:off x="8053211" y="1512306"/>
            <a:ext cx="2818644" cy="3308086"/>
          </a:xfrm>
          <a:prstGeom prst="rect">
            <a:avLst/>
          </a:prstGeom>
        </p:spPr>
      </p:pic>
    </p:spTree>
    <p:extLst>
      <p:ext uri="{BB962C8B-B14F-4D97-AF65-F5344CB8AC3E}">
        <p14:creationId xmlns:p14="http://schemas.microsoft.com/office/powerpoint/2010/main" val="2044936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FC43C1B-F755-DACA-3E13-F68E4AC24169}"/>
              </a:ext>
            </a:extLst>
          </p:cNvPr>
          <p:cNvSpPr/>
          <p:nvPr/>
        </p:nvSpPr>
        <p:spPr>
          <a:xfrm>
            <a:off x="9815306" y="1458556"/>
            <a:ext cx="696839" cy="684482"/>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8D31BC56-5049-83D2-6904-89DF361D5642}"/>
              </a:ext>
            </a:extLst>
          </p:cNvPr>
          <p:cNvSpPr/>
          <p:nvPr/>
        </p:nvSpPr>
        <p:spPr>
          <a:xfrm>
            <a:off x="8588609" y="2980693"/>
            <a:ext cx="913678" cy="897474"/>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762EE00-42CF-D0DB-A0C9-16B269BF1B80}"/>
              </a:ext>
            </a:extLst>
          </p:cNvPr>
          <p:cNvSpPr/>
          <p:nvPr/>
        </p:nvSpPr>
        <p:spPr>
          <a:xfrm>
            <a:off x="10514341" y="2635165"/>
            <a:ext cx="739617" cy="675821"/>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754125D-B49B-7D36-6009-942E4D1ECD11}"/>
              </a:ext>
            </a:extLst>
          </p:cNvPr>
          <p:cNvSpPr/>
          <p:nvPr/>
        </p:nvSpPr>
        <p:spPr>
          <a:xfrm>
            <a:off x="7025105" y="2560527"/>
            <a:ext cx="696839" cy="684482"/>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19E58A4C-3E77-1721-027D-FABE67804C3D}"/>
              </a:ext>
            </a:extLst>
          </p:cNvPr>
          <p:cNvSpPr/>
          <p:nvPr/>
        </p:nvSpPr>
        <p:spPr>
          <a:xfrm>
            <a:off x="9902143" y="4293044"/>
            <a:ext cx="672379" cy="675821"/>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6C1E755B-19BB-AD5F-71C2-D86E1004F62C}"/>
              </a:ext>
            </a:extLst>
          </p:cNvPr>
          <p:cNvSpPr/>
          <p:nvPr/>
        </p:nvSpPr>
        <p:spPr>
          <a:xfrm>
            <a:off x="7674154" y="4339936"/>
            <a:ext cx="672379" cy="675821"/>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D50B56D-2E9E-CD40-E0D0-01E218769491}"/>
              </a:ext>
            </a:extLst>
          </p:cNvPr>
          <p:cNvSpPr/>
          <p:nvPr/>
        </p:nvSpPr>
        <p:spPr>
          <a:xfrm>
            <a:off x="7844679" y="1533112"/>
            <a:ext cx="689912" cy="745446"/>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772D347-F51F-56C9-F684-BA2AF97AC722}"/>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Looking forwards</a:t>
            </a:r>
            <a:b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600" b="0" i="0" u="none" strike="noStrike" kern="1200" cap="none" spc="0" normalizeH="0" baseline="0" noProof="0">
                <a:ln>
                  <a:noFill/>
                </a:ln>
                <a:solidFill>
                  <a:srgbClr val="0070C0"/>
                </a:solidFill>
                <a:effectLst/>
                <a:uLnTx/>
                <a:uFillTx/>
                <a:latin typeface="Calibri"/>
                <a:ea typeface="+mn-ea"/>
                <a:cs typeface="Calibri"/>
              </a:rPr>
              <a:t>Ambitious but realistic…</a:t>
            </a:r>
          </a:p>
        </p:txBody>
      </p:sp>
      <p:sp>
        <p:nvSpPr>
          <p:cNvPr id="5" name="Content Placeholder 2">
            <a:extLst>
              <a:ext uri="{FF2B5EF4-FFF2-40B4-BE49-F238E27FC236}">
                <a16:creationId xmlns:a16="http://schemas.microsoft.com/office/drawing/2014/main" id="{9F9D72EF-F2ED-6C07-4CA9-2EE40F6A6290}"/>
              </a:ext>
            </a:extLst>
          </p:cNvPr>
          <p:cNvSpPr txBox="1">
            <a:spLocks/>
          </p:cNvSpPr>
          <p:nvPr/>
        </p:nvSpPr>
        <p:spPr>
          <a:xfrm>
            <a:off x="426701" y="1685945"/>
            <a:ext cx="5806911" cy="3308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 now want to look forward and, having recently completed 100 days in post as Chief Executive, I feel able to share my </a:t>
            </a:r>
            <a:r>
              <a:rPr kumimoji="0" lang="en-GB"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seven priorities for the Trust</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These have not been developed randomly – they are based on what I’ve heard and seen from our people and our partners</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They will undoubtedly take time to deliver - the change that we are embarked on takes several years to deliver </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And while it is essential to be ambitious in our aspirations, we also must be realistic about delivering progress that is sustainable.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246C9A95-BD6E-B7A6-1456-23DCFA1A777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014" t="12423" r="17871" b="15760"/>
          <a:stretch/>
        </p:blipFill>
        <p:spPr>
          <a:xfrm>
            <a:off x="9254538" y="3799964"/>
            <a:ext cx="1416516" cy="1391396"/>
          </a:xfrm>
          <a:prstGeom prst="rect">
            <a:avLst/>
          </a:prstGeom>
        </p:spPr>
      </p:pic>
      <p:pic>
        <p:nvPicPr>
          <p:cNvPr id="20" name="Graphic 19">
            <a:extLst>
              <a:ext uri="{FF2B5EF4-FFF2-40B4-BE49-F238E27FC236}">
                <a16:creationId xmlns:a16="http://schemas.microsoft.com/office/drawing/2014/main" id="{C1D7D293-0226-18DF-4DB6-B2E2162DEC4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2512" t="38099" r="33662" b="35727"/>
          <a:stretch/>
        </p:blipFill>
        <p:spPr>
          <a:xfrm>
            <a:off x="8478000" y="2517432"/>
            <a:ext cx="1134898" cy="1242439"/>
          </a:xfrm>
          <a:prstGeom prst="rect">
            <a:avLst/>
          </a:prstGeom>
        </p:spPr>
      </p:pic>
      <p:pic>
        <p:nvPicPr>
          <p:cNvPr id="22" name="Picture 21">
            <a:extLst>
              <a:ext uri="{FF2B5EF4-FFF2-40B4-BE49-F238E27FC236}">
                <a16:creationId xmlns:a16="http://schemas.microsoft.com/office/drawing/2014/main" id="{FDC5C8FA-99D5-446B-7871-2EBA11D19FB1}"/>
              </a:ext>
            </a:extLst>
          </p:cNvPr>
          <p:cNvPicPr>
            <a:picLocks noChangeAspect="1"/>
          </p:cNvPicPr>
          <p:nvPr/>
        </p:nvPicPr>
        <p:blipFill>
          <a:blip r:embed="rId6"/>
          <a:stretch>
            <a:fillRect/>
          </a:stretch>
        </p:blipFill>
        <p:spPr>
          <a:xfrm>
            <a:off x="6443194" y="2223604"/>
            <a:ext cx="1830092" cy="1830092"/>
          </a:xfrm>
          <a:prstGeom prst="rect">
            <a:avLst/>
          </a:prstGeom>
        </p:spPr>
      </p:pic>
      <p:pic>
        <p:nvPicPr>
          <p:cNvPr id="23" name="Graphic 22">
            <a:extLst>
              <a:ext uri="{FF2B5EF4-FFF2-40B4-BE49-F238E27FC236}">
                <a16:creationId xmlns:a16="http://schemas.microsoft.com/office/drawing/2014/main" id="{6C896F26-86DC-C500-C549-50353A6C2C2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600" t="32991" r="26057" b="33333"/>
          <a:stretch/>
        </p:blipFill>
        <p:spPr>
          <a:xfrm>
            <a:off x="7572089" y="1460033"/>
            <a:ext cx="1153635" cy="1091791"/>
          </a:xfrm>
          <a:prstGeom prst="rect">
            <a:avLst/>
          </a:prstGeom>
        </p:spPr>
      </p:pic>
      <p:pic>
        <p:nvPicPr>
          <p:cNvPr id="24" name="Graphic 23">
            <a:extLst>
              <a:ext uri="{FF2B5EF4-FFF2-40B4-BE49-F238E27FC236}">
                <a16:creationId xmlns:a16="http://schemas.microsoft.com/office/drawing/2014/main" id="{190C81EC-B8CE-97F5-4EB6-D3E946DA010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5986" t="19895" r="13757" b="18008"/>
          <a:stretch/>
        </p:blipFill>
        <p:spPr>
          <a:xfrm>
            <a:off x="7600655" y="3838888"/>
            <a:ext cx="1486157" cy="1313546"/>
          </a:xfrm>
          <a:prstGeom prst="rect">
            <a:avLst/>
          </a:prstGeom>
        </p:spPr>
      </p:pic>
      <p:pic>
        <p:nvPicPr>
          <p:cNvPr id="25" name="Graphic 24">
            <a:extLst>
              <a:ext uri="{FF2B5EF4-FFF2-40B4-BE49-F238E27FC236}">
                <a16:creationId xmlns:a16="http://schemas.microsoft.com/office/drawing/2014/main" id="{C0E28350-6044-06E9-7F0E-6BADA0101935}"/>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17351" t="29744" r="18318" b="25074"/>
          <a:stretch/>
        </p:blipFill>
        <p:spPr>
          <a:xfrm rot="5400000">
            <a:off x="9429959" y="1503338"/>
            <a:ext cx="933829" cy="927919"/>
          </a:xfrm>
          <a:prstGeom prst="rect">
            <a:avLst/>
          </a:prstGeom>
        </p:spPr>
      </p:pic>
      <p:pic>
        <p:nvPicPr>
          <p:cNvPr id="29" name="Graphic 28">
            <a:extLst>
              <a:ext uri="{FF2B5EF4-FFF2-40B4-BE49-F238E27FC236}">
                <a16:creationId xmlns:a16="http://schemas.microsoft.com/office/drawing/2014/main" id="{4B8A7FB6-7A81-1A72-6B85-CD9AD3B47974}"/>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40568" t="41854" r="39599" b="41764"/>
          <a:stretch/>
        </p:blipFill>
        <p:spPr>
          <a:xfrm>
            <a:off x="10069909" y="2339104"/>
            <a:ext cx="1243565" cy="1453174"/>
          </a:xfrm>
          <a:prstGeom prst="rect">
            <a:avLst/>
          </a:prstGeom>
        </p:spPr>
      </p:pic>
    </p:spTree>
    <p:extLst>
      <p:ext uri="{BB962C8B-B14F-4D97-AF65-F5344CB8AC3E}">
        <p14:creationId xmlns:p14="http://schemas.microsoft.com/office/powerpoint/2010/main" val="1180420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B1AA265-DBA6-A08C-4F19-DC0F74B6315F}"/>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D9040B-BB05-03C9-B90D-ED85742FD058}"/>
              </a:ext>
            </a:extLst>
          </p:cNvPr>
          <p:cNvSpPr>
            <a:spLocks noGrp="1"/>
          </p:cNvSpPr>
          <p:nvPr>
            <p:ph type="title"/>
          </p:nvPr>
        </p:nvSpPr>
        <p:spPr>
          <a:xfrm>
            <a:off x="1110197" y="1359243"/>
            <a:ext cx="3215613" cy="1616203"/>
          </a:xfrm>
        </p:spPr>
        <p:txBody>
          <a:bodyPr anchor="b">
            <a:normAutofit/>
          </a:bodyPr>
          <a:lstStyle/>
          <a:p>
            <a:r>
              <a:rPr lang="en-GB" sz="3200">
                <a:latin typeface="+mn-lt"/>
              </a:rPr>
              <a:t>1. </a:t>
            </a:r>
            <a:br>
              <a:rPr lang="en-GB" sz="3200">
                <a:latin typeface="+mn-lt"/>
              </a:rPr>
            </a:br>
            <a:r>
              <a:rPr lang="en-GB" sz="3200">
                <a:latin typeface="+mn-lt"/>
              </a:rPr>
              <a:t>Creating our future strategy</a:t>
            </a:r>
          </a:p>
        </p:txBody>
      </p:sp>
      <p:sp>
        <p:nvSpPr>
          <p:cNvPr id="3" name="Content Placeholder 2">
            <a:extLst>
              <a:ext uri="{FF2B5EF4-FFF2-40B4-BE49-F238E27FC236}">
                <a16:creationId xmlns:a16="http://schemas.microsoft.com/office/drawing/2014/main" id="{0DBFF955-F4FA-CD5E-B5D7-5717C1AE4162}"/>
              </a:ext>
            </a:extLst>
          </p:cNvPr>
          <p:cNvSpPr>
            <a:spLocks noGrp="1"/>
          </p:cNvSpPr>
          <p:nvPr>
            <p:ph idx="1"/>
          </p:nvPr>
        </p:nvSpPr>
        <p:spPr>
          <a:xfrm>
            <a:off x="5345718" y="1359243"/>
            <a:ext cx="6359793" cy="3537410"/>
          </a:xfrm>
        </p:spPr>
        <p:txBody>
          <a:bodyPr anchor="t">
            <a:noAutofit/>
          </a:bodyPr>
          <a:lstStyle/>
          <a:p>
            <a:r>
              <a:rPr lang="en-GB" sz="1800" b="1"/>
              <a:t>Our future </a:t>
            </a:r>
            <a:r>
              <a:rPr lang="en-GB" sz="1800"/>
              <a:t>hinges on developing a clear, clinically led trust-wide strategy. As patient and clinical care is our business, this means we won’t have a separate clinical strategy - our Trust strategy will be 100% clinically driven. </a:t>
            </a:r>
          </a:p>
          <a:p>
            <a:r>
              <a:rPr lang="en-GB" sz="1800" b="1"/>
              <a:t>After extensive engagement</a:t>
            </a:r>
            <a:r>
              <a:rPr lang="en-GB" sz="1800"/>
              <a:t>, the development of our new Strategy started in earnest in July 2023 </a:t>
            </a:r>
          </a:p>
          <a:p>
            <a:r>
              <a:rPr lang="en-GB" sz="1800" b="1"/>
              <a:t>We are firmly committed </a:t>
            </a:r>
            <a:r>
              <a:rPr lang="en-GB" sz="1800"/>
              <a:t>to this being ‘co-developed’ by our people and our partners. </a:t>
            </a:r>
          </a:p>
          <a:p>
            <a:r>
              <a:rPr lang="en-GB" sz="1800" b="1"/>
              <a:t>The new strategy </a:t>
            </a:r>
            <a:r>
              <a:rPr lang="en-GB" sz="1800"/>
              <a:t>will be built on a number of key components – innovative models of care, making the best use of technology to drive improvements and ensuring everything we do is sustainable in terms of environmental impact and resources. </a:t>
            </a:r>
          </a:p>
          <a:p>
            <a:r>
              <a:rPr lang="en-GB" sz="1800" b="1"/>
              <a:t>We are working towards </a:t>
            </a:r>
            <a:r>
              <a:rPr lang="en-GB" sz="1800"/>
              <a:t>the Strategy being finalised during late 2023 and presented to the Trust Board in early 2024 for final sign off</a:t>
            </a:r>
          </a:p>
        </p:txBody>
      </p:sp>
      <p:sp>
        <p:nvSpPr>
          <p:cNvPr id="4" name="TextBox 3">
            <a:extLst>
              <a:ext uri="{FF2B5EF4-FFF2-40B4-BE49-F238E27FC236}">
                <a16:creationId xmlns:a16="http://schemas.microsoft.com/office/drawing/2014/main" id="{45F80B8F-29E8-8E55-32F1-D9D105D99F1F}"/>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Graphic 15">
            <a:extLst>
              <a:ext uri="{FF2B5EF4-FFF2-40B4-BE49-F238E27FC236}">
                <a16:creationId xmlns:a16="http://schemas.microsoft.com/office/drawing/2014/main" id="{846C3BD2-B830-BF5D-9A6F-F8C5D9C30F3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5986" t="19895" r="13757" b="18008"/>
          <a:stretch/>
        </p:blipFill>
        <p:spPr>
          <a:xfrm>
            <a:off x="1922585" y="3094892"/>
            <a:ext cx="2719753" cy="2403865"/>
          </a:xfrm>
          <a:prstGeom prst="rect">
            <a:avLst/>
          </a:prstGeom>
        </p:spPr>
      </p:pic>
    </p:spTree>
    <p:extLst>
      <p:ext uri="{BB962C8B-B14F-4D97-AF65-F5344CB8AC3E}">
        <p14:creationId xmlns:p14="http://schemas.microsoft.com/office/powerpoint/2010/main" val="2409254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B86F976-9D08-19C3-3A43-78B13EC2BEA1}"/>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7E026A-0A5F-609F-1141-69FE1C2D15CF}"/>
              </a:ext>
            </a:extLst>
          </p:cNvPr>
          <p:cNvSpPr>
            <a:spLocks noGrp="1"/>
          </p:cNvSpPr>
          <p:nvPr>
            <p:ph idx="1"/>
          </p:nvPr>
        </p:nvSpPr>
        <p:spPr>
          <a:xfrm>
            <a:off x="5397541" y="1690588"/>
            <a:ext cx="5938669" cy="3447832"/>
          </a:xfrm>
        </p:spPr>
        <p:txBody>
          <a:bodyPr anchor="ctr">
            <a:normAutofit/>
          </a:bodyPr>
          <a:lstStyle/>
          <a:p>
            <a:r>
              <a:rPr lang="en-GB" sz="1900" b="1"/>
              <a:t>We need to change </a:t>
            </a:r>
            <a:r>
              <a:rPr lang="en-GB" sz="1900"/>
              <a:t>the way people feel about joining, working and staying with SECAmb</a:t>
            </a:r>
          </a:p>
          <a:p>
            <a:r>
              <a:rPr lang="en-GB" sz="1900" b="1"/>
              <a:t>We need to give </a:t>
            </a:r>
            <a:r>
              <a:rPr lang="en-GB" sz="1900"/>
              <a:t>our people ‘</a:t>
            </a:r>
            <a:r>
              <a:rPr lang="en-GB" sz="1900" b="1"/>
              <a:t>meaningful autonomy</a:t>
            </a:r>
            <a:r>
              <a:rPr lang="en-GB" sz="1900"/>
              <a:t>’ to develop, innovate and lead</a:t>
            </a:r>
          </a:p>
          <a:p>
            <a:r>
              <a:rPr lang="en-GB" sz="1900" b="1"/>
              <a:t>We’ve already started </a:t>
            </a:r>
            <a:r>
              <a:rPr lang="en-GB" sz="1900"/>
              <a:t>by focussing on our key operational managers who are closest to our people and who have an important role in making sustainable change</a:t>
            </a:r>
            <a:endParaRPr lang="en-GB" sz="1900">
              <a:cs typeface="Calibri"/>
            </a:endParaRPr>
          </a:p>
        </p:txBody>
      </p:sp>
      <p:sp>
        <p:nvSpPr>
          <p:cNvPr id="4" name="TextBox 3">
            <a:extLst>
              <a:ext uri="{FF2B5EF4-FFF2-40B4-BE49-F238E27FC236}">
                <a16:creationId xmlns:a16="http://schemas.microsoft.com/office/drawing/2014/main" id="{91D78C12-6F8E-EB4E-ECE2-49C567D0F878}"/>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 name="Title 1">
            <a:extLst>
              <a:ext uri="{FF2B5EF4-FFF2-40B4-BE49-F238E27FC236}">
                <a16:creationId xmlns:a16="http://schemas.microsoft.com/office/drawing/2014/main" id="{200EF246-FE60-BD41-B5D3-0408C6DB6872}"/>
              </a:ext>
            </a:extLst>
          </p:cNvPr>
          <p:cNvSpPr txBox="1">
            <a:spLocks/>
          </p:cNvSpPr>
          <p:nvPr/>
        </p:nvSpPr>
        <p:spPr>
          <a:xfrm>
            <a:off x="1110197" y="1359243"/>
            <a:ext cx="3215613"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6AB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2.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Changing the culture </a:t>
            </a:r>
          </a:p>
        </p:txBody>
      </p:sp>
      <p:pic>
        <p:nvPicPr>
          <p:cNvPr id="13" name="Picture 12">
            <a:extLst>
              <a:ext uri="{FF2B5EF4-FFF2-40B4-BE49-F238E27FC236}">
                <a16:creationId xmlns:a16="http://schemas.microsoft.com/office/drawing/2014/main" id="{355A5A43-46DA-C645-40C0-E829B88952FC}"/>
              </a:ext>
            </a:extLst>
          </p:cNvPr>
          <p:cNvPicPr>
            <a:picLocks noChangeAspect="1"/>
          </p:cNvPicPr>
          <p:nvPr/>
        </p:nvPicPr>
        <p:blipFill>
          <a:blip r:embed="rId2"/>
          <a:stretch>
            <a:fillRect/>
          </a:stretch>
        </p:blipFill>
        <p:spPr>
          <a:xfrm>
            <a:off x="1526380" y="2167344"/>
            <a:ext cx="3871161" cy="3871161"/>
          </a:xfrm>
          <a:prstGeom prst="rect">
            <a:avLst/>
          </a:prstGeom>
        </p:spPr>
      </p:pic>
    </p:spTree>
    <p:extLst>
      <p:ext uri="{BB962C8B-B14F-4D97-AF65-F5344CB8AC3E}">
        <p14:creationId xmlns:p14="http://schemas.microsoft.com/office/powerpoint/2010/main" val="1906230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1E468C9-A852-B5B9-0007-C8CEA9EAEB67}"/>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034BE33-3E24-4695-1B47-BA5D7A0245B7}"/>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 name="Content Placeholder 2">
            <a:extLst>
              <a:ext uri="{FF2B5EF4-FFF2-40B4-BE49-F238E27FC236}">
                <a16:creationId xmlns:a16="http://schemas.microsoft.com/office/drawing/2014/main" id="{D2EFC516-A23B-21ED-147D-B016B18191C6}"/>
              </a:ext>
            </a:extLst>
          </p:cNvPr>
          <p:cNvSpPr txBox="1">
            <a:spLocks/>
          </p:cNvSpPr>
          <p:nvPr/>
        </p:nvSpPr>
        <p:spPr>
          <a:xfrm>
            <a:off x="5397541" y="1690588"/>
            <a:ext cx="5915223" cy="34478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properly support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leaders at all levels, starting with our senior leaders</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ensure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they are supported and developed</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also need to make sure they are empowered to lead their teams </a:t>
            </a:r>
          </a:p>
        </p:txBody>
      </p:sp>
      <p:sp>
        <p:nvSpPr>
          <p:cNvPr id="7" name="Title 1">
            <a:extLst>
              <a:ext uri="{FF2B5EF4-FFF2-40B4-BE49-F238E27FC236}">
                <a16:creationId xmlns:a16="http://schemas.microsoft.com/office/drawing/2014/main" id="{81512105-A158-332F-EA19-E7D0C42C6B71}"/>
              </a:ext>
            </a:extLst>
          </p:cNvPr>
          <p:cNvSpPr txBox="1">
            <a:spLocks/>
          </p:cNvSpPr>
          <p:nvPr/>
        </p:nvSpPr>
        <p:spPr>
          <a:xfrm>
            <a:off x="1110197" y="1359243"/>
            <a:ext cx="3215613"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6AB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3.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Developing </a:t>
            </a:r>
            <a:b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b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our leaders </a:t>
            </a:r>
          </a:p>
        </p:txBody>
      </p:sp>
      <p:pic>
        <p:nvPicPr>
          <p:cNvPr id="18" name="Graphic 17">
            <a:extLst>
              <a:ext uri="{FF2B5EF4-FFF2-40B4-BE49-F238E27FC236}">
                <a16:creationId xmlns:a16="http://schemas.microsoft.com/office/drawing/2014/main" id="{D704219B-AD5E-96C1-923A-74F4AEFAAC9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0568" t="41854" r="39599" b="41764"/>
          <a:stretch/>
        </p:blipFill>
        <p:spPr>
          <a:xfrm>
            <a:off x="2226477" y="2958366"/>
            <a:ext cx="2173961" cy="2540391"/>
          </a:xfrm>
          <a:prstGeom prst="rect">
            <a:avLst/>
          </a:prstGeom>
        </p:spPr>
      </p:pic>
    </p:spTree>
    <p:extLst>
      <p:ext uri="{BB962C8B-B14F-4D97-AF65-F5344CB8AC3E}">
        <p14:creationId xmlns:p14="http://schemas.microsoft.com/office/powerpoint/2010/main" val="173316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573E0A-9F16-0A0F-A2BE-CC6E6723DD80}"/>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 name="Oval 5">
            <a:extLst>
              <a:ext uri="{FF2B5EF4-FFF2-40B4-BE49-F238E27FC236}">
                <a16:creationId xmlns:a16="http://schemas.microsoft.com/office/drawing/2014/main" id="{B2AD4AE0-32B8-4675-9A48-976E6691A94A}"/>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C852FA3B-A254-6AEB-4052-0085982CE0EB}"/>
              </a:ext>
            </a:extLst>
          </p:cNvPr>
          <p:cNvSpPr txBox="1">
            <a:spLocks/>
          </p:cNvSpPr>
          <p:nvPr/>
        </p:nvSpPr>
        <p:spPr>
          <a:xfrm>
            <a:off x="5397541" y="1690588"/>
            <a:ext cx="5915223" cy="34478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tell our stories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more fully in a way that connects and resonates with our people and celebrate our successes</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ensure our people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have opportunities to be as engaged as they wish to be and that we are constantly listening and acting on their feedback</a:t>
            </a:r>
          </a:p>
        </p:txBody>
      </p:sp>
      <p:sp>
        <p:nvSpPr>
          <p:cNvPr id="9" name="Title 1">
            <a:extLst>
              <a:ext uri="{FF2B5EF4-FFF2-40B4-BE49-F238E27FC236}">
                <a16:creationId xmlns:a16="http://schemas.microsoft.com/office/drawing/2014/main" id="{8C3A0593-1CEB-CCDF-F4BE-A165BC3CD799}"/>
              </a:ext>
            </a:extLst>
          </p:cNvPr>
          <p:cNvSpPr txBox="1">
            <a:spLocks/>
          </p:cNvSpPr>
          <p:nvPr/>
        </p:nvSpPr>
        <p:spPr>
          <a:xfrm>
            <a:off x="1110197" y="1359243"/>
            <a:ext cx="3215613" cy="161620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000" b="1" kern="1200">
                <a:solidFill>
                  <a:srgbClr val="006AB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4.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Improving how </a:t>
            </a:r>
            <a:b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b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we communicate &amp; engage</a:t>
            </a:r>
          </a:p>
        </p:txBody>
      </p:sp>
      <p:pic>
        <p:nvPicPr>
          <p:cNvPr id="18" name="Graphic 17">
            <a:extLst>
              <a:ext uri="{FF2B5EF4-FFF2-40B4-BE49-F238E27FC236}">
                <a16:creationId xmlns:a16="http://schemas.microsoft.com/office/drawing/2014/main" id="{853BDD06-7E0A-4810-7F51-5030C881890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3600" t="32991" r="26057" b="33333"/>
          <a:stretch/>
        </p:blipFill>
        <p:spPr>
          <a:xfrm>
            <a:off x="2026294" y="2975445"/>
            <a:ext cx="2440264" cy="2309446"/>
          </a:xfrm>
          <a:prstGeom prst="rect">
            <a:avLst/>
          </a:prstGeom>
        </p:spPr>
      </p:pic>
    </p:spTree>
    <p:extLst>
      <p:ext uri="{BB962C8B-B14F-4D97-AF65-F5344CB8AC3E}">
        <p14:creationId xmlns:p14="http://schemas.microsoft.com/office/powerpoint/2010/main" val="2704110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98B163-AC35-151C-FC88-04E1B9E2823E}"/>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7" name="Oval 16">
            <a:extLst>
              <a:ext uri="{FF2B5EF4-FFF2-40B4-BE49-F238E27FC236}">
                <a16:creationId xmlns:a16="http://schemas.microsoft.com/office/drawing/2014/main" id="{395CE857-4F71-E8CA-53E6-4EF05806BCE6}"/>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D2A1336A-4F68-3A6D-3F50-688D6694709F}"/>
              </a:ext>
            </a:extLst>
          </p:cNvPr>
          <p:cNvSpPr txBox="1">
            <a:spLocks/>
          </p:cNvSpPr>
          <p:nvPr/>
        </p:nvSpPr>
        <p:spPr>
          <a:xfrm>
            <a:off x="5397541" y="1690588"/>
            <a:ext cx="5915223" cy="34478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simplify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and clarify the way in which business gets done within </a:t>
            </a:r>
            <a:r>
              <a:rPr kumimoji="0" lang="en-GB" sz="1900" b="0"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SECAmb</a:t>
            </a:r>
            <a:endPar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remove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unnecessary bureaucracy and ensure the systems we have in place are efficient and effective</a:t>
            </a:r>
          </a:p>
        </p:txBody>
      </p:sp>
      <p:sp>
        <p:nvSpPr>
          <p:cNvPr id="20" name="Title 1">
            <a:extLst>
              <a:ext uri="{FF2B5EF4-FFF2-40B4-BE49-F238E27FC236}">
                <a16:creationId xmlns:a16="http://schemas.microsoft.com/office/drawing/2014/main" id="{146F8526-7B80-EFE9-1996-C19CFD0C296B}"/>
              </a:ext>
            </a:extLst>
          </p:cNvPr>
          <p:cNvSpPr txBox="1">
            <a:spLocks/>
          </p:cNvSpPr>
          <p:nvPr/>
        </p:nvSpPr>
        <p:spPr>
          <a:xfrm>
            <a:off x="1110197" y="1359243"/>
            <a:ext cx="3215613"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6AB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5.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Simplifying how we do business</a:t>
            </a:r>
          </a:p>
        </p:txBody>
      </p:sp>
      <p:pic>
        <p:nvPicPr>
          <p:cNvPr id="27" name="Graphic 26">
            <a:extLst>
              <a:ext uri="{FF2B5EF4-FFF2-40B4-BE49-F238E27FC236}">
                <a16:creationId xmlns:a16="http://schemas.microsoft.com/office/drawing/2014/main" id="{975F8915-0758-142B-2043-A46B024E6B8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7351" t="29744" r="18318" b="25074"/>
          <a:stretch/>
        </p:blipFill>
        <p:spPr>
          <a:xfrm rot="5400000">
            <a:off x="2159843" y="3306769"/>
            <a:ext cx="2172841" cy="2159092"/>
          </a:xfrm>
          <a:prstGeom prst="rect">
            <a:avLst/>
          </a:prstGeom>
        </p:spPr>
      </p:pic>
    </p:spTree>
    <p:extLst>
      <p:ext uri="{BB962C8B-B14F-4D97-AF65-F5344CB8AC3E}">
        <p14:creationId xmlns:p14="http://schemas.microsoft.com/office/powerpoint/2010/main" val="2969219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61272E-9D9B-5166-E9B2-4FF2EE154E32}"/>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 name="Oval 5">
            <a:extLst>
              <a:ext uri="{FF2B5EF4-FFF2-40B4-BE49-F238E27FC236}">
                <a16:creationId xmlns:a16="http://schemas.microsoft.com/office/drawing/2014/main" id="{BFB1647B-39B5-97CF-CD38-BF9F00B83721}"/>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CB014268-DFB5-784C-A00C-C4ED792E7CB2}"/>
              </a:ext>
            </a:extLst>
          </p:cNvPr>
          <p:cNvSpPr txBox="1">
            <a:spLocks/>
          </p:cNvSpPr>
          <p:nvPr/>
        </p:nvSpPr>
        <p:spPr>
          <a:xfrm>
            <a:off x="5397541" y="1690588"/>
            <a:ext cx="5915223" cy="34478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ensure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that we are structured in the right way to enable us to deliver our Strategy</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Like many organisations</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structures in </a:t>
            </a:r>
            <a:r>
              <a:rPr kumimoji="0" lang="en-GB" sz="1900" b="0"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SECAmb</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have evolved over time but this doesn’t always mean it is helping us to move forwards</a:t>
            </a:r>
          </a:p>
        </p:txBody>
      </p:sp>
      <p:sp>
        <p:nvSpPr>
          <p:cNvPr id="14" name="Title 1">
            <a:extLst>
              <a:ext uri="{FF2B5EF4-FFF2-40B4-BE49-F238E27FC236}">
                <a16:creationId xmlns:a16="http://schemas.microsoft.com/office/drawing/2014/main" id="{865351A5-4384-3C96-65C1-96045EDE2298}"/>
              </a:ext>
            </a:extLst>
          </p:cNvPr>
          <p:cNvSpPr txBox="1">
            <a:spLocks/>
          </p:cNvSpPr>
          <p:nvPr/>
        </p:nvSpPr>
        <p:spPr>
          <a:xfrm>
            <a:off x="1110197" y="1359243"/>
            <a:ext cx="3215613"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6AB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6.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Set up to deliver</a:t>
            </a:r>
          </a:p>
        </p:txBody>
      </p:sp>
      <p:pic>
        <p:nvPicPr>
          <p:cNvPr id="18" name="Graphic 17">
            <a:extLst>
              <a:ext uri="{FF2B5EF4-FFF2-40B4-BE49-F238E27FC236}">
                <a16:creationId xmlns:a16="http://schemas.microsoft.com/office/drawing/2014/main" id="{2269904F-86E7-4429-4A44-B1A7482A8E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2512" t="38099" r="33662" b="35727"/>
          <a:stretch/>
        </p:blipFill>
        <p:spPr>
          <a:xfrm>
            <a:off x="2143420" y="3306791"/>
            <a:ext cx="2182390" cy="2389189"/>
          </a:xfrm>
          <a:prstGeom prst="rect">
            <a:avLst/>
          </a:prstGeom>
        </p:spPr>
      </p:pic>
    </p:spTree>
    <p:extLst>
      <p:ext uri="{BB962C8B-B14F-4D97-AF65-F5344CB8AC3E}">
        <p14:creationId xmlns:p14="http://schemas.microsoft.com/office/powerpoint/2010/main" val="180833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F57946-D81E-B25F-A910-BB37644EC9D9}"/>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Looking forwards…</a:t>
            </a:r>
            <a:b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br>
            <a:endParaRPr kumimoji="0" lang="en-US" sz="26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0" name="Oval 9">
            <a:extLst>
              <a:ext uri="{FF2B5EF4-FFF2-40B4-BE49-F238E27FC236}">
                <a16:creationId xmlns:a16="http://schemas.microsoft.com/office/drawing/2014/main" id="{88210B86-340E-9A44-9854-2C3EEDBBB3A4}"/>
              </a:ext>
            </a:extLst>
          </p:cNvPr>
          <p:cNvSpPr/>
          <p:nvPr/>
        </p:nvSpPr>
        <p:spPr>
          <a:xfrm>
            <a:off x="1560445" y="1690588"/>
            <a:ext cx="2616108" cy="256971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397EEE31-90E6-3A33-D285-3C2A3B6BE443}"/>
              </a:ext>
            </a:extLst>
          </p:cNvPr>
          <p:cNvSpPr txBox="1">
            <a:spLocks/>
          </p:cNvSpPr>
          <p:nvPr/>
        </p:nvSpPr>
        <p:spPr>
          <a:xfrm>
            <a:off x="5397541" y="1690588"/>
            <a:ext cx="5915223" cy="34478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need to make sure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that we make it as easy as possible for people to join </a:t>
            </a:r>
            <a:r>
              <a:rPr kumimoji="0" lang="en-GB" sz="1900" b="0"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SECAmb</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and that they </a:t>
            </a: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feel well supported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when they start with us</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 also need to make sure that our people, including our managers, </a:t>
            </a: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are well supported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 their day to day working lives and that our key policies are up to date, and used consistently</a:t>
            </a:r>
          </a:p>
          <a:p>
            <a:pPr marL="228600" marR="0" lvl="0" indent="-228600" algn="l" defTabSz="914400" rtl="0" eaLnBrk="1" fontAlgn="auto" latinLnBrk="0" hangingPunct="1">
              <a:lnSpc>
                <a:spcPct val="90000"/>
              </a:lnSpc>
              <a:spcBef>
                <a:spcPts val="1000"/>
              </a:spcBef>
              <a:spcAft>
                <a:spcPts val="0"/>
              </a:spcAft>
              <a:buClr>
                <a:srgbClr val="36BCEE"/>
              </a:buClr>
              <a:buSzTx/>
              <a:buFont typeface="Wingdings" pitchFamily="2" charset="2"/>
              <a:buChar char="§"/>
              <a:tabLst/>
              <a:defRPr/>
            </a:pP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When things don’t go well, we need to get better at </a:t>
            </a: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working things through together </a:t>
            </a:r>
            <a:r>
              <a:rPr kumimoji="0" lang="en-GB" sz="1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and </a:t>
            </a:r>
            <a:r>
              <a:rPr kumimoji="0" lang="en-GB" sz="1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learning for the future</a:t>
            </a:r>
          </a:p>
        </p:txBody>
      </p:sp>
      <p:sp>
        <p:nvSpPr>
          <p:cNvPr id="13" name="Title 1">
            <a:extLst>
              <a:ext uri="{FF2B5EF4-FFF2-40B4-BE49-F238E27FC236}">
                <a16:creationId xmlns:a16="http://schemas.microsoft.com/office/drawing/2014/main" id="{1141D028-15B9-551A-11F3-2F950F87817D}"/>
              </a:ext>
            </a:extLst>
          </p:cNvPr>
          <p:cNvSpPr txBox="1">
            <a:spLocks/>
          </p:cNvSpPr>
          <p:nvPr/>
        </p:nvSpPr>
        <p:spPr>
          <a:xfrm>
            <a:off x="1110197" y="1359243"/>
            <a:ext cx="3215613"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6AB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7.</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Getting the </a:t>
            </a:r>
            <a:b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br>
            <a:r>
              <a:rPr kumimoji="0" lang="en-GB" sz="3200" b="1" i="0" u="none" strike="noStrike" kern="1200" cap="none" spc="0" normalizeH="0" baseline="0" noProof="0">
                <a:ln>
                  <a:noFill/>
                </a:ln>
                <a:solidFill>
                  <a:srgbClr val="006AB4"/>
                </a:solidFill>
                <a:effectLst/>
                <a:uLnTx/>
                <a:uFillTx/>
                <a:latin typeface="Calibri" panose="020F0502020204030204"/>
                <a:ea typeface="+mj-ea"/>
                <a:cs typeface="+mj-cs"/>
              </a:rPr>
              <a:t>HR basics right</a:t>
            </a:r>
          </a:p>
        </p:txBody>
      </p:sp>
      <p:pic>
        <p:nvPicPr>
          <p:cNvPr id="21" name="Graphic 20">
            <a:extLst>
              <a:ext uri="{FF2B5EF4-FFF2-40B4-BE49-F238E27FC236}">
                <a16:creationId xmlns:a16="http://schemas.microsoft.com/office/drawing/2014/main" id="{6DB84E20-2F4A-46A6-34A1-B28FD4B3673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014" t="12423" r="17871" b="15760"/>
          <a:stretch/>
        </p:blipFill>
        <p:spPr>
          <a:xfrm>
            <a:off x="1709700" y="3057362"/>
            <a:ext cx="2616109" cy="2569715"/>
          </a:xfrm>
          <a:prstGeom prst="rect">
            <a:avLst/>
          </a:prstGeom>
        </p:spPr>
      </p:pic>
    </p:spTree>
    <p:extLst>
      <p:ext uri="{BB962C8B-B14F-4D97-AF65-F5344CB8AC3E}">
        <p14:creationId xmlns:p14="http://schemas.microsoft.com/office/powerpoint/2010/main" val="3540150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e: 5 financial tips to make expansion plans easier for SMEs - The  Economic Times">
            <a:extLst>
              <a:ext uri="{FF2B5EF4-FFF2-40B4-BE49-F238E27FC236}">
                <a16:creationId xmlns:a16="http://schemas.microsoft.com/office/drawing/2014/main" id="{E6BEFB16-5BCE-29B0-3D8E-FA8A1A16B2A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10301" t="4492" r="15281" b="1103"/>
          <a:stretch/>
        </p:blipFill>
        <p:spPr bwMode="auto">
          <a:xfrm>
            <a:off x="7246718" y="1532332"/>
            <a:ext cx="3835675" cy="3875399"/>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EF7BF6-30F5-CAED-A9D8-F934130B6ADF}"/>
              </a:ext>
            </a:extLst>
          </p:cNvPr>
          <p:cNvSpPr>
            <a:spLocks noGrp="1"/>
          </p:cNvSpPr>
          <p:nvPr>
            <p:ph type="title"/>
          </p:nvPr>
        </p:nvSpPr>
        <p:spPr>
          <a:xfrm>
            <a:off x="515255" y="282527"/>
            <a:ext cx="11159758" cy="854611"/>
          </a:xfrm>
        </p:spPr>
        <p:txBody>
          <a:bodyPr>
            <a:normAutofit/>
          </a:bodyPr>
          <a:lstStyle/>
          <a:p>
            <a:r>
              <a:rPr lang="en-GB" b="1">
                <a:solidFill>
                  <a:srgbClr val="0070C0"/>
                </a:solidFill>
                <a:cs typeface="Calibri" panose="020F0502020204030204" pitchFamily="34" charset="0"/>
              </a:rPr>
              <a:t>Financial Framework</a:t>
            </a:r>
          </a:p>
        </p:txBody>
      </p:sp>
      <p:sp>
        <p:nvSpPr>
          <p:cNvPr id="3" name="Content Placeholder 2">
            <a:extLst>
              <a:ext uri="{FF2B5EF4-FFF2-40B4-BE49-F238E27FC236}">
                <a16:creationId xmlns:a16="http://schemas.microsoft.com/office/drawing/2014/main" id="{383CCB02-B703-AFA9-ADB1-FF4C21F12A1A}"/>
              </a:ext>
            </a:extLst>
          </p:cNvPr>
          <p:cNvSpPr>
            <a:spLocks noGrp="1"/>
          </p:cNvSpPr>
          <p:nvPr>
            <p:ph idx="1"/>
          </p:nvPr>
        </p:nvSpPr>
        <p:spPr>
          <a:xfrm>
            <a:off x="515256" y="1735014"/>
            <a:ext cx="5486960" cy="4126885"/>
          </a:xfrm>
        </p:spPr>
        <p:txBody>
          <a:bodyPr anchor="ctr">
            <a:noAutofit/>
          </a:bodyPr>
          <a:lstStyle/>
          <a:p>
            <a:r>
              <a:rPr lang="en-GB" sz="2000">
                <a:solidFill>
                  <a:schemeClr val="tx1">
                    <a:lumMod val="65000"/>
                    <a:lumOff val="35000"/>
                  </a:schemeClr>
                </a:solidFill>
                <a:latin typeface="Calibri" panose="020F0502020204030204" pitchFamily="34" charset="0"/>
                <a:cs typeface="Calibri" panose="020F0502020204030204" pitchFamily="34" charset="0"/>
              </a:rPr>
              <a:t>The pre-pandemic financial planning process was re-introduced.</a:t>
            </a:r>
          </a:p>
          <a:p>
            <a:r>
              <a:rPr lang="en-GB" sz="2000">
                <a:solidFill>
                  <a:schemeClr val="tx1">
                    <a:lumMod val="65000"/>
                    <a:lumOff val="35000"/>
                  </a:schemeClr>
                </a:solidFill>
                <a:latin typeface="Calibri" panose="020F0502020204030204" pitchFamily="34" charset="0"/>
                <a:cs typeface="Calibri" panose="020F0502020204030204" pitchFamily="34" charset="0"/>
              </a:rPr>
              <a:t>The financial framework moved to local contracts under the National Tariff Payment System.</a:t>
            </a:r>
          </a:p>
          <a:p>
            <a:r>
              <a:rPr lang="en-GB" sz="2000">
                <a:solidFill>
                  <a:schemeClr val="tx1">
                    <a:lumMod val="65000"/>
                    <a:lumOff val="35000"/>
                  </a:schemeClr>
                </a:solidFill>
                <a:latin typeface="Calibri" panose="020F0502020204030204" pitchFamily="34" charset="0"/>
                <a:cs typeface="Calibri" panose="020F0502020204030204" pitchFamily="34" charset="0"/>
              </a:rPr>
              <a:t>SECAmb had a fixed funding envelope that was revised and supplemented with additional funds for growth and excess inflation for fuel and energy. </a:t>
            </a:r>
          </a:p>
          <a:p>
            <a:r>
              <a:rPr lang="en-GB" sz="2000">
                <a:latin typeface="Calibri"/>
                <a:cs typeface="Calibri"/>
              </a:rPr>
              <a:t>COVID-19 funding was reduced by £10m.</a:t>
            </a:r>
          </a:p>
          <a:p>
            <a:r>
              <a:rPr lang="en-GB" sz="2000" b="1">
                <a:latin typeface="Calibri"/>
                <a:cs typeface="Calibri"/>
              </a:rPr>
              <a:t>There was a national requirement to find efficiencies.  SECAmb’s target was £5.6m. </a:t>
            </a:r>
            <a:endParaRPr lang="en-GB" sz="2000" b="1">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1D1A99BA-9D12-B298-8E81-A2E806D6E1BF}"/>
              </a:ext>
            </a:extLst>
          </p:cNvPr>
          <p:cNvGraphicFramePr>
            <a:graphicFrameLocks/>
          </p:cNvGraphicFramePr>
          <p:nvPr>
            <p:extLst>
              <p:ext uri="{D42A27DB-BD31-4B8C-83A1-F6EECF244321}">
                <p14:modId xmlns:p14="http://schemas.microsoft.com/office/powerpoint/2010/main" val="2677091955"/>
              </p:ext>
            </p:extLst>
          </p:nvPr>
        </p:nvGraphicFramePr>
        <p:xfrm>
          <a:off x="6973675" y="1201271"/>
          <a:ext cx="1870075" cy="2058915"/>
        </p:xfrm>
        <a:graphic>
          <a:graphicData uri="http://schemas.openxmlformats.org/drawingml/2006/chart">
            <c:chart xmlns:c="http://schemas.openxmlformats.org/drawingml/2006/chart" xmlns:r="http://schemas.openxmlformats.org/officeDocument/2006/relationships" r:id="rId5"/>
          </a:graphicData>
        </a:graphic>
      </p:graphicFrame>
      <p:sp>
        <p:nvSpPr>
          <p:cNvPr id="9" name="Oval 8">
            <a:extLst>
              <a:ext uri="{FF2B5EF4-FFF2-40B4-BE49-F238E27FC236}">
                <a16:creationId xmlns:a16="http://schemas.microsoft.com/office/drawing/2014/main" id="{B4EF2FFB-58DC-1753-EB7D-F77813A80051}"/>
              </a:ext>
            </a:extLst>
          </p:cNvPr>
          <p:cNvSpPr/>
          <p:nvPr/>
        </p:nvSpPr>
        <p:spPr>
          <a:xfrm>
            <a:off x="9164555" y="3014003"/>
            <a:ext cx="2565605" cy="256560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2764161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06ED740-9B56-9DBA-AC71-89841319138C}"/>
              </a:ext>
            </a:extLst>
          </p:cNvPr>
          <p:cNvSpPr/>
          <p:nvPr/>
        </p:nvSpPr>
        <p:spPr>
          <a:xfrm>
            <a:off x="7571925" y="2172138"/>
            <a:ext cx="3165491" cy="3165491"/>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BFF955-F4FA-CD5E-B5D7-5717C1AE4162}"/>
              </a:ext>
            </a:extLst>
          </p:cNvPr>
          <p:cNvSpPr>
            <a:spLocks noGrp="1"/>
          </p:cNvSpPr>
          <p:nvPr>
            <p:ph idx="1"/>
          </p:nvPr>
        </p:nvSpPr>
        <p:spPr>
          <a:xfrm>
            <a:off x="426701" y="1441939"/>
            <a:ext cx="5997545" cy="4149970"/>
          </a:xfrm>
        </p:spPr>
        <p:txBody>
          <a:bodyPr anchor="ctr">
            <a:normAutofit/>
          </a:bodyPr>
          <a:lstStyle/>
          <a:p>
            <a:pPr>
              <a:buFont typeface="Wingdings,Sans-Serif" pitchFamily="2" charset="2"/>
            </a:pPr>
            <a:r>
              <a:rPr lang="en-GB" sz="2000">
                <a:solidFill>
                  <a:schemeClr val="tx1"/>
                </a:solidFill>
              </a:rPr>
              <a:t>2023/24 is </a:t>
            </a:r>
            <a:r>
              <a:rPr lang="en-GB" sz="2000" b="1">
                <a:solidFill>
                  <a:schemeClr val="tx1"/>
                </a:solidFill>
              </a:rPr>
              <a:t>an important year for SECAmb</a:t>
            </a:r>
            <a:endParaRPr lang="en-GB" sz="2000">
              <a:solidFill>
                <a:schemeClr val="tx1"/>
              </a:solidFill>
            </a:endParaRPr>
          </a:p>
          <a:p>
            <a:pPr>
              <a:buFont typeface="Wingdings,Sans-Serif" pitchFamily="2" charset="2"/>
            </a:pPr>
            <a:r>
              <a:rPr lang="en-GB" sz="2000">
                <a:solidFill>
                  <a:schemeClr val="tx1"/>
                </a:solidFill>
              </a:rPr>
              <a:t>We need to ensure we are </a:t>
            </a:r>
            <a:r>
              <a:rPr lang="en-GB" sz="2000" b="1">
                <a:solidFill>
                  <a:schemeClr val="tx1"/>
                </a:solidFill>
              </a:rPr>
              <a:t>fully focussed on our priorities</a:t>
            </a:r>
            <a:r>
              <a:rPr lang="en-GB" sz="2000">
                <a:solidFill>
                  <a:schemeClr val="tx1"/>
                </a:solidFill>
              </a:rPr>
              <a:t>, which will mean we are able to properly deliver our evolving Strategy</a:t>
            </a:r>
          </a:p>
          <a:p>
            <a:pPr>
              <a:buFont typeface="Wingdings,Sans-Serif" pitchFamily="2" charset="2"/>
            </a:pPr>
            <a:r>
              <a:rPr lang="en-GB" sz="2000">
                <a:solidFill>
                  <a:schemeClr val="tx1"/>
                </a:solidFill>
              </a:rPr>
              <a:t>It's vital that we build </a:t>
            </a:r>
            <a:r>
              <a:rPr lang="en-GB" sz="2000" b="1">
                <a:solidFill>
                  <a:schemeClr val="tx1"/>
                </a:solidFill>
              </a:rPr>
              <a:t>confidence in our colleagues </a:t>
            </a:r>
            <a:r>
              <a:rPr lang="en-GB" sz="2000">
                <a:solidFill>
                  <a:schemeClr val="tx1"/>
                </a:solidFill>
              </a:rPr>
              <a:t>that things in SECAmb are different and will continue to improve</a:t>
            </a:r>
          </a:p>
          <a:p>
            <a:endParaRPr lang="en-GB" sz="1800" b="1">
              <a:cs typeface="Calibri"/>
            </a:endParaRPr>
          </a:p>
        </p:txBody>
      </p:sp>
      <p:pic>
        <p:nvPicPr>
          <p:cNvPr id="7" name="Picture 6" descr="A yellow and green ambulance parked in a parking lot&#10;&#10;Description automatically generated">
            <a:extLst>
              <a:ext uri="{FF2B5EF4-FFF2-40B4-BE49-F238E27FC236}">
                <a16:creationId xmlns:a16="http://schemas.microsoft.com/office/drawing/2014/main" id="{011B6E27-73F7-11E4-C39B-89B016E1C7EB}"/>
              </a:ext>
            </a:extLst>
          </p:cNvPr>
          <p:cNvPicPr>
            <a:picLocks noChangeAspect="1"/>
          </p:cNvPicPr>
          <p:nvPr/>
        </p:nvPicPr>
        <p:blipFill rotWithShape="1">
          <a:blip r:embed="rId2"/>
          <a:srcRect l="12364" r="12364"/>
          <a:stretch/>
        </p:blipFill>
        <p:spPr>
          <a:xfrm>
            <a:off x="8541940" y="1534922"/>
            <a:ext cx="2528135" cy="2519008"/>
          </a:xfrm>
          <a:prstGeom prst="rect">
            <a:avLst/>
          </a:prstGeom>
        </p:spPr>
      </p:pic>
      <p:sp>
        <p:nvSpPr>
          <p:cNvPr id="4" name="TextBox 3">
            <a:extLst>
              <a:ext uri="{FF2B5EF4-FFF2-40B4-BE49-F238E27FC236}">
                <a16:creationId xmlns:a16="http://schemas.microsoft.com/office/drawing/2014/main" id="{CDC063B4-A3A1-4FE4-EB26-E01D2DB9CF2A}"/>
              </a:ext>
            </a:extLst>
          </p:cNvPr>
          <p:cNvSpPr txBox="1"/>
          <p:nvPr/>
        </p:nvSpPr>
        <p:spPr>
          <a:xfrm>
            <a:off x="359925" y="105642"/>
            <a:ext cx="6734558" cy="125360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a:ea typeface="+mn-ea"/>
                <a:cs typeface="Calibri"/>
              </a:rPr>
              <a:t>In Summary </a:t>
            </a:r>
            <a:endParaRPr kumimoji="0" lang="en-US" sz="2600" b="0" i="0" u="none" strike="noStrike" kern="1200" cap="none" spc="0" normalizeH="0" baseline="0" noProof="0">
              <a:ln>
                <a:noFill/>
              </a:ln>
              <a:solidFill>
                <a:srgbClr val="0070C0"/>
              </a:solidFill>
              <a:effectLst/>
              <a:uLnTx/>
              <a:uFillTx/>
              <a:latin typeface="Calibri"/>
              <a:ea typeface="+mn-ea"/>
              <a:cs typeface="Calibri"/>
            </a:endParaRPr>
          </a:p>
        </p:txBody>
      </p:sp>
      <p:pic>
        <p:nvPicPr>
          <p:cNvPr id="9" name="Picture 8" descr="A group of men standing together&#10;&#10;Description automatically generated">
            <a:extLst>
              <a:ext uri="{FF2B5EF4-FFF2-40B4-BE49-F238E27FC236}">
                <a16:creationId xmlns:a16="http://schemas.microsoft.com/office/drawing/2014/main" id="{6A380C5F-72F5-90CA-65B9-C60494B9CA36}"/>
              </a:ext>
            </a:extLst>
          </p:cNvPr>
          <p:cNvPicPr>
            <a:picLocks noChangeAspect="1"/>
          </p:cNvPicPr>
          <p:nvPr/>
        </p:nvPicPr>
        <p:blipFill>
          <a:blip r:embed="rId3"/>
          <a:stretch>
            <a:fillRect/>
          </a:stretch>
        </p:blipFill>
        <p:spPr>
          <a:xfrm>
            <a:off x="8541939" y="4360947"/>
            <a:ext cx="1787439" cy="1188451"/>
          </a:xfrm>
          <a:prstGeom prst="rect">
            <a:avLst/>
          </a:prstGeom>
        </p:spPr>
      </p:pic>
      <p:pic>
        <p:nvPicPr>
          <p:cNvPr id="10" name="Picture 9" descr="A close-up of a red patch&#10;&#10;Description automatically generated">
            <a:extLst>
              <a:ext uri="{FF2B5EF4-FFF2-40B4-BE49-F238E27FC236}">
                <a16:creationId xmlns:a16="http://schemas.microsoft.com/office/drawing/2014/main" id="{D1E09FDE-AFC9-759D-81F4-63E449B42004}"/>
              </a:ext>
            </a:extLst>
          </p:cNvPr>
          <p:cNvPicPr>
            <a:picLocks noChangeAspect="1"/>
          </p:cNvPicPr>
          <p:nvPr/>
        </p:nvPicPr>
        <p:blipFill>
          <a:blip r:embed="rId4"/>
          <a:stretch>
            <a:fillRect/>
          </a:stretch>
        </p:blipFill>
        <p:spPr>
          <a:xfrm rot="5400000">
            <a:off x="6986971" y="3356639"/>
            <a:ext cx="1372740" cy="915160"/>
          </a:xfrm>
          <a:prstGeom prst="rect">
            <a:avLst/>
          </a:prstGeom>
        </p:spPr>
      </p:pic>
    </p:spTree>
    <p:extLst>
      <p:ext uri="{BB962C8B-B14F-4D97-AF65-F5344CB8AC3E}">
        <p14:creationId xmlns:p14="http://schemas.microsoft.com/office/powerpoint/2010/main" val="2946496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3DB8B149-72FA-9D1E-1C27-B433BD43EC61}"/>
              </a:ext>
            </a:extLst>
          </p:cNvPr>
          <p:cNvPicPr>
            <a:picLocks noChangeAspect="1"/>
          </p:cNvPicPr>
          <p:nvPr/>
        </p:nvPicPr>
        <p:blipFill>
          <a:blip r:embed="rId2"/>
          <a:stretch>
            <a:fillRect/>
          </a:stretch>
        </p:blipFill>
        <p:spPr>
          <a:xfrm>
            <a:off x="8488378" y="125609"/>
            <a:ext cx="3498850" cy="1104900"/>
          </a:xfrm>
          <a:prstGeom prst="rect">
            <a:avLst/>
          </a:prstGeom>
        </p:spPr>
      </p:pic>
      <p:pic>
        <p:nvPicPr>
          <p:cNvPr id="5" name="Picture 4" descr="A person in a green jacket&#10;&#10;Description automatically generated">
            <a:extLst>
              <a:ext uri="{FF2B5EF4-FFF2-40B4-BE49-F238E27FC236}">
                <a16:creationId xmlns:a16="http://schemas.microsoft.com/office/drawing/2014/main" id="{85FF33E7-5FCA-F057-77BE-723E3BA0FF4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7548"/>
          <a:stretch/>
        </p:blipFill>
        <p:spPr>
          <a:xfrm>
            <a:off x="-20553" y="0"/>
            <a:ext cx="1600200" cy="3733801"/>
          </a:xfrm>
          <a:prstGeom prst="rect">
            <a:avLst/>
          </a:prstGeom>
        </p:spPr>
      </p:pic>
      <p:pic>
        <p:nvPicPr>
          <p:cNvPr id="6" name="Picture 5" descr="A person and person in uniform standing in a bus&#10;&#10;Description automatically generated">
            <a:extLst>
              <a:ext uri="{FF2B5EF4-FFF2-40B4-BE49-F238E27FC236}">
                <a16:creationId xmlns:a16="http://schemas.microsoft.com/office/drawing/2014/main" id="{91AFCD8E-2000-E69D-7C4A-5E4AB25075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t="8692"/>
          <a:stretch/>
        </p:blipFill>
        <p:spPr>
          <a:xfrm>
            <a:off x="1579647" y="-8312"/>
            <a:ext cx="1878760" cy="3047585"/>
          </a:xfrm>
          <a:prstGeom prst="rect">
            <a:avLst/>
          </a:prstGeom>
        </p:spPr>
      </p:pic>
      <p:pic>
        <p:nvPicPr>
          <p:cNvPr id="7" name="Picture 6" descr="A yellow ambulance on a road&#10;&#10;Description automatically generated">
            <a:extLst>
              <a:ext uri="{FF2B5EF4-FFF2-40B4-BE49-F238E27FC236}">
                <a16:creationId xmlns:a16="http://schemas.microsoft.com/office/drawing/2014/main" id="{91A58C89-F129-8F4A-4EFD-049308449BD1}"/>
              </a:ext>
            </a:extLst>
          </p:cNvPr>
          <p:cNvPicPr>
            <a:picLocks noChangeAspect="1"/>
          </p:cNvPicPr>
          <p:nvPr/>
        </p:nvPicPr>
        <p:blipFill>
          <a:blip r:embed="rId7"/>
          <a:stretch>
            <a:fillRect/>
          </a:stretch>
        </p:blipFill>
        <p:spPr>
          <a:xfrm>
            <a:off x="1070" y="3842982"/>
            <a:ext cx="1482811" cy="1496541"/>
          </a:xfrm>
          <a:prstGeom prst="rect">
            <a:avLst/>
          </a:prstGeom>
        </p:spPr>
      </p:pic>
      <p:sp>
        <p:nvSpPr>
          <p:cNvPr id="9" name="TextBox 8">
            <a:extLst>
              <a:ext uri="{FF2B5EF4-FFF2-40B4-BE49-F238E27FC236}">
                <a16:creationId xmlns:a16="http://schemas.microsoft.com/office/drawing/2014/main" id="{7A391F24-567E-6B9B-51F4-09416309B50A}"/>
              </a:ext>
            </a:extLst>
          </p:cNvPr>
          <p:cNvSpPr txBox="1"/>
          <p:nvPr/>
        </p:nvSpPr>
        <p:spPr>
          <a:xfrm>
            <a:off x="1837387" y="3351663"/>
            <a:ext cx="681424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err="1">
                <a:ln>
                  <a:noFill/>
                </a:ln>
                <a:solidFill>
                  <a:srgbClr val="0070C0"/>
                </a:solidFill>
                <a:effectLst/>
                <a:uLnTx/>
                <a:uFillTx/>
                <a:latin typeface="Arial" panose="020B0604020202020204" pitchFamily="34" charset="0"/>
                <a:ea typeface="+mn-ea"/>
                <a:cs typeface="Arial" panose="020B0604020202020204" pitchFamily="34" charset="0"/>
              </a:rPr>
              <a:t>SECAmb</a:t>
            </a:r>
            <a:r>
              <a:rPr kumimoji="0" lang="en-GB"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Strategy Programme Update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14 September 2023</a:t>
            </a:r>
          </a:p>
        </p:txBody>
      </p:sp>
      <p:pic>
        <p:nvPicPr>
          <p:cNvPr id="3" name="Picture 2" descr="A person wearing headphones and smiling&#10;&#10;Description automatically generated">
            <a:extLst>
              <a:ext uri="{FF2B5EF4-FFF2-40B4-BE49-F238E27FC236}">
                <a16:creationId xmlns:a16="http://schemas.microsoft.com/office/drawing/2014/main" id="{874E2D83-5ECC-93FD-03FD-066874623C80}"/>
              </a:ext>
            </a:extLst>
          </p:cNvPr>
          <p:cNvPicPr>
            <a:picLocks noChangeAspect="1"/>
          </p:cNvPicPr>
          <p:nvPr/>
        </p:nvPicPr>
        <p:blipFill>
          <a:blip r:embed="rId8"/>
          <a:stretch>
            <a:fillRect/>
          </a:stretch>
        </p:blipFill>
        <p:spPr>
          <a:xfrm>
            <a:off x="3535511" y="-4265"/>
            <a:ext cx="2199371" cy="1459897"/>
          </a:xfrm>
          <a:prstGeom prst="rect">
            <a:avLst/>
          </a:prstGeom>
        </p:spPr>
      </p:pic>
    </p:spTree>
    <p:extLst>
      <p:ext uri="{BB962C8B-B14F-4D97-AF65-F5344CB8AC3E}">
        <p14:creationId xmlns:p14="http://schemas.microsoft.com/office/powerpoint/2010/main" val="392294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E185-A9C2-FD4F-FD9F-B1B0D0CA512F}"/>
              </a:ext>
            </a:extLst>
          </p:cNvPr>
          <p:cNvSpPr>
            <a:spLocks noGrp="1"/>
          </p:cNvSpPr>
          <p:nvPr>
            <p:ph type="title"/>
          </p:nvPr>
        </p:nvSpPr>
        <p:spPr/>
        <p:txBody>
          <a:bodyPr>
            <a:normAutofit/>
          </a:bodyPr>
          <a:lstStyle/>
          <a:p>
            <a:r>
              <a:rPr lang="en-GB" sz="4000"/>
              <a:t>Our Vision</a:t>
            </a:r>
          </a:p>
        </p:txBody>
      </p:sp>
      <p:sp>
        <p:nvSpPr>
          <p:cNvPr id="3" name="Content Placeholder 2">
            <a:extLst>
              <a:ext uri="{FF2B5EF4-FFF2-40B4-BE49-F238E27FC236}">
                <a16:creationId xmlns:a16="http://schemas.microsoft.com/office/drawing/2014/main" id="{6196F1F0-714C-51BC-9B3A-3CD418B973DC}"/>
              </a:ext>
            </a:extLst>
          </p:cNvPr>
          <p:cNvSpPr>
            <a:spLocks noGrp="1"/>
          </p:cNvSpPr>
          <p:nvPr>
            <p:ph idx="1"/>
          </p:nvPr>
        </p:nvSpPr>
        <p:spPr>
          <a:xfrm>
            <a:off x="515255" y="1491344"/>
            <a:ext cx="9168007" cy="1766761"/>
          </a:xfrm>
        </p:spPr>
        <p:txBody>
          <a:bodyPr/>
          <a:lstStyle/>
          <a:p>
            <a:r>
              <a:rPr lang="en-GB"/>
              <a:t>To create an ambitious, innovative long-term strategy that champions sustainable high-quality, equitable care for our </a:t>
            </a:r>
            <a:r>
              <a:rPr lang="en-GB" b="1">
                <a:solidFill>
                  <a:srgbClr val="0070C0"/>
                </a:solidFill>
              </a:rPr>
              <a:t>patients</a:t>
            </a:r>
            <a:r>
              <a:rPr lang="en-GB"/>
              <a:t>, enhances the experience of our </a:t>
            </a:r>
            <a:r>
              <a:rPr lang="en-GB" b="1">
                <a:solidFill>
                  <a:srgbClr val="0070C0"/>
                </a:solidFill>
              </a:rPr>
              <a:t>people</a:t>
            </a:r>
            <a:r>
              <a:rPr lang="en-GB"/>
              <a:t>, supports our </a:t>
            </a:r>
            <a:r>
              <a:rPr lang="en-GB" b="1">
                <a:solidFill>
                  <a:srgbClr val="0070C0"/>
                </a:solidFill>
              </a:rPr>
              <a:t>partners</a:t>
            </a:r>
            <a:r>
              <a:rPr lang="en-GB"/>
              <a:t>, and protects our </a:t>
            </a:r>
            <a:r>
              <a:rPr lang="en-GB" b="1">
                <a:solidFill>
                  <a:srgbClr val="0070C0"/>
                </a:solidFill>
              </a:rPr>
              <a:t>environment</a:t>
            </a:r>
            <a:r>
              <a:rPr lang="en-GB"/>
              <a:t>.</a:t>
            </a:r>
          </a:p>
          <a:p>
            <a:endParaRPr lang="en-GB"/>
          </a:p>
        </p:txBody>
      </p:sp>
      <p:sp>
        <p:nvSpPr>
          <p:cNvPr id="4" name="Title 1">
            <a:extLst>
              <a:ext uri="{FF2B5EF4-FFF2-40B4-BE49-F238E27FC236}">
                <a16:creationId xmlns:a16="http://schemas.microsoft.com/office/drawing/2014/main" id="{411E3AE1-E6EF-51F6-0ED1-B7FBC1F48A7A}"/>
              </a:ext>
            </a:extLst>
          </p:cNvPr>
          <p:cNvSpPr txBox="1">
            <a:spLocks/>
          </p:cNvSpPr>
          <p:nvPr/>
        </p:nvSpPr>
        <p:spPr>
          <a:xfrm>
            <a:off x="515255" y="3258105"/>
            <a:ext cx="11159758" cy="854611"/>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rgbClr val="005EB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0070C0"/>
                </a:solidFill>
                <a:effectLst/>
                <a:uLnTx/>
                <a:uFillTx/>
                <a:latin typeface="Calibri" panose="020F0502020204030204" pitchFamily="34" charset="0"/>
                <a:ea typeface="+mj-ea"/>
                <a:cs typeface="+mj-cs"/>
              </a:rPr>
              <a:t>Our Approach</a:t>
            </a:r>
          </a:p>
        </p:txBody>
      </p:sp>
      <p:sp>
        <p:nvSpPr>
          <p:cNvPr id="5" name="Content Placeholder 2">
            <a:extLst>
              <a:ext uri="{FF2B5EF4-FFF2-40B4-BE49-F238E27FC236}">
                <a16:creationId xmlns:a16="http://schemas.microsoft.com/office/drawing/2014/main" id="{9846D9F1-82BE-536D-8E51-7C32E8E8E327}"/>
              </a:ext>
            </a:extLst>
          </p:cNvPr>
          <p:cNvSpPr txBox="1">
            <a:spLocks/>
          </p:cNvSpPr>
          <p:nvPr/>
        </p:nvSpPr>
        <p:spPr>
          <a:xfrm>
            <a:off x="515255" y="4112716"/>
            <a:ext cx="8581853" cy="17667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005EB8"/>
              </a:buClr>
              <a:buFont typeface="Wingdings" panose="05000000000000000000" pitchFamily="2" charset="2"/>
              <a:buChar char="§"/>
              <a:defRPr sz="2800" kern="1200">
                <a:solidFill>
                  <a:srgbClr val="231F20"/>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anose="05000000000000000000" pitchFamily="2" charset="2"/>
              <a:buChar char="§"/>
              <a:defRPr sz="2400" kern="1200">
                <a:solidFill>
                  <a:srgbClr val="231F20"/>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anose="05000000000000000000" pitchFamily="2" charset="2"/>
              <a:buChar char="§"/>
              <a:defRPr sz="2000" kern="1200">
                <a:solidFill>
                  <a:srgbClr val="231F20"/>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7ABCDB"/>
              </a:buClr>
              <a:buSzTx/>
              <a:buFont typeface="Wingdings" panose="05000000000000000000" pitchFamily="2" charset="2"/>
              <a:buChar char="§"/>
              <a:tabLst/>
              <a:defRPr/>
            </a:pP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By valuing diverse insights, we are </a:t>
            </a:r>
            <a:r>
              <a:rPr kumimoji="0" lang="en-GB" sz="2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co-designing</a:t>
            </a:r>
            <a:r>
              <a:rPr kumimoji="0" lang="en-GB" sz="2800" b="0" i="0" u="none" strike="noStrike" kern="1200" cap="none" spc="0" normalizeH="0" baseline="0" noProof="0">
                <a:ln>
                  <a:noFill/>
                </a:ln>
                <a:solidFill>
                  <a:srgbClr val="231F20"/>
                </a:solidFill>
                <a:effectLst/>
                <a:uLnTx/>
                <a:uFillTx/>
                <a:latin typeface="Calibri" panose="020F0502020204030204" pitchFamily="34" charset="0"/>
                <a:ea typeface="+mn-ea"/>
                <a:cs typeface="+mn-cs"/>
              </a:rPr>
              <a:t> </a:t>
            </a: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a strategy that is </a:t>
            </a:r>
            <a:r>
              <a:rPr kumimoji="0" lang="en-GB" sz="2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internally driven</a:t>
            </a: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 and </a:t>
            </a:r>
            <a:r>
              <a:rPr kumimoji="0" lang="en-GB" sz="2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clinically led</a:t>
            </a: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 ensuring a positive impact on our staff, patients, and partners</a:t>
            </a:r>
            <a:r>
              <a:rPr kumimoji="0" lang="en-GB" sz="2800" b="0" i="0" u="none" strike="noStrike" kern="1200" cap="none" spc="0" normalizeH="0" baseline="0" noProof="0">
                <a:ln>
                  <a:noFill/>
                </a:ln>
                <a:solidFill>
                  <a:srgbClr val="231F20"/>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08437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0878-A629-65C0-149D-B97CC7FA5239}"/>
              </a:ext>
            </a:extLst>
          </p:cNvPr>
          <p:cNvSpPr>
            <a:spLocks noGrp="1"/>
          </p:cNvSpPr>
          <p:nvPr>
            <p:ph type="title"/>
          </p:nvPr>
        </p:nvSpPr>
        <p:spPr/>
        <p:txBody>
          <a:bodyPr>
            <a:normAutofit/>
          </a:bodyPr>
          <a:lstStyle/>
          <a:p>
            <a:r>
              <a:rPr lang="en-GB"/>
              <a:t>The Need for a New Strategy</a:t>
            </a:r>
          </a:p>
        </p:txBody>
      </p:sp>
      <p:sp>
        <p:nvSpPr>
          <p:cNvPr id="3" name="Content Placeholder 2">
            <a:extLst>
              <a:ext uri="{FF2B5EF4-FFF2-40B4-BE49-F238E27FC236}">
                <a16:creationId xmlns:a16="http://schemas.microsoft.com/office/drawing/2014/main" id="{BA151F78-A8D7-0629-CDA8-699713C4A18E}"/>
              </a:ext>
            </a:extLst>
          </p:cNvPr>
          <p:cNvSpPr>
            <a:spLocks noGrp="1"/>
          </p:cNvSpPr>
          <p:nvPr>
            <p:ph idx="1"/>
          </p:nvPr>
        </p:nvSpPr>
        <p:spPr>
          <a:xfrm>
            <a:off x="515255" y="1425610"/>
            <a:ext cx="9707268" cy="4006779"/>
          </a:xfrm>
        </p:spPr>
        <p:txBody>
          <a:bodyPr>
            <a:noAutofit/>
          </a:bodyPr>
          <a:lstStyle/>
          <a:p>
            <a:pPr>
              <a:spcAft>
                <a:spcPts val="600"/>
              </a:spcAft>
            </a:pPr>
            <a:r>
              <a:rPr lang="en-GB" sz="2600" b="1" dirty="0">
                <a:solidFill>
                  <a:srgbClr val="0070C0"/>
                </a:solidFill>
              </a:rPr>
              <a:t>Diverse Patient Needs</a:t>
            </a:r>
            <a:r>
              <a:rPr lang="en-GB" sz="2600" dirty="0">
                <a:solidFill>
                  <a:srgbClr val="0070C0"/>
                </a:solidFill>
              </a:rPr>
              <a:t>: </a:t>
            </a:r>
            <a:r>
              <a:rPr lang="en-GB" sz="2600" dirty="0"/>
              <a:t>Our patients range from social to critical care requirements.</a:t>
            </a:r>
          </a:p>
          <a:p>
            <a:pPr>
              <a:spcAft>
                <a:spcPts val="600"/>
              </a:spcAft>
            </a:pPr>
            <a:r>
              <a:rPr lang="en-GB" sz="2600" b="1" dirty="0">
                <a:solidFill>
                  <a:srgbClr val="0070C0"/>
                </a:solidFill>
              </a:rPr>
              <a:t>Inadequacies of Current Model</a:t>
            </a:r>
            <a:r>
              <a:rPr lang="en-GB" sz="2600" dirty="0">
                <a:solidFill>
                  <a:srgbClr val="0070C0"/>
                </a:solidFill>
              </a:rPr>
              <a:t>: </a:t>
            </a:r>
            <a:r>
              <a:rPr lang="en-GB" sz="2600" dirty="0"/>
              <a:t>The current one-size-fits-all, time-driven approach is not effective.</a:t>
            </a:r>
          </a:p>
          <a:p>
            <a:pPr>
              <a:spcAft>
                <a:spcPts val="600"/>
              </a:spcAft>
            </a:pPr>
            <a:r>
              <a:rPr lang="en-GB" sz="2600" b="1" dirty="0">
                <a:solidFill>
                  <a:srgbClr val="0070C0"/>
                </a:solidFill>
              </a:rPr>
              <a:t>Tailored Responses</a:t>
            </a:r>
            <a:r>
              <a:rPr lang="en-GB" sz="2600" dirty="0">
                <a:solidFill>
                  <a:srgbClr val="0070C0"/>
                </a:solidFill>
              </a:rPr>
              <a:t>: </a:t>
            </a:r>
            <a:r>
              <a:rPr lang="en-GB" sz="2600" dirty="0"/>
              <a:t>Patients require a differentiated approach — the right resource, at the right time.</a:t>
            </a:r>
          </a:p>
          <a:p>
            <a:pPr>
              <a:spcAft>
                <a:spcPts val="600"/>
              </a:spcAft>
            </a:pPr>
            <a:r>
              <a:rPr lang="en-GB" sz="2600" b="1" dirty="0">
                <a:solidFill>
                  <a:srgbClr val="005EB8"/>
                </a:solidFill>
              </a:rPr>
              <a:t>Strengthened Integration</a:t>
            </a:r>
            <a:r>
              <a:rPr lang="en-GB" sz="2600" dirty="0">
                <a:solidFill>
                  <a:srgbClr val="005EB8"/>
                </a:solidFill>
              </a:rPr>
              <a:t>: </a:t>
            </a:r>
            <a:r>
              <a:rPr lang="en-GB" sz="2600" dirty="0"/>
              <a:t>Imperative for closer working with primary and community care.</a:t>
            </a:r>
          </a:p>
          <a:p>
            <a:pPr>
              <a:spcAft>
                <a:spcPts val="600"/>
              </a:spcAft>
            </a:pPr>
            <a:r>
              <a:rPr lang="en-GB" sz="2600" b="1" dirty="0">
                <a:solidFill>
                  <a:srgbClr val="005EB8"/>
                </a:solidFill>
              </a:rPr>
              <a:t>Empowered Decision-Making</a:t>
            </a:r>
            <a:r>
              <a:rPr lang="en-GB" sz="2600" dirty="0">
                <a:solidFill>
                  <a:srgbClr val="005EB8"/>
                </a:solidFill>
              </a:rPr>
              <a:t>: </a:t>
            </a:r>
            <a:r>
              <a:rPr lang="en-GB" sz="2600" dirty="0"/>
              <a:t>Leveraging data-driven intelligence, technological advancements, and diverse clinical insights.</a:t>
            </a:r>
          </a:p>
        </p:txBody>
      </p:sp>
    </p:spTree>
    <p:extLst>
      <p:ext uri="{BB962C8B-B14F-4D97-AF65-F5344CB8AC3E}">
        <p14:creationId xmlns:p14="http://schemas.microsoft.com/office/powerpoint/2010/main" val="705036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3D3B-30B8-8A5A-EEC7-84E64C832BFC}"/>
              </a:ext>
            </a:extLst>
          </p:cNvPr>
          <p:cNvSpPr>
            <a:spLocks noGrp="1"/>
          </p:cNvSpPr>
          <p:nvPr>
            <p:ph type="title"/>
          </p:nvPr>
        </p:nvSpPr>
        <p:spPr/>
        <p:txBody>
          <a:bodyPr>
            <a:normAutofit/>
          </a:bodyPr>
          <a:lstStyle/>
          <a:p>
            <a:r>
              <a:rPr lang="en-GB"/>
              <a:t>The “Wicked” Questions</a:t>
            </a:r>
          </a:p>
        </p:txBody>
      </p:sp>
      <p:sp>
        <p:nvSpPr>
          <p:cNvPr id="3" name="Content Placeholder 2">
            <a:extLst>
              <a:ext uri="{FF2B5EF4-FFF2-40B4-BE49-F238E27FC236}">
                <a16:creationId xmlns:a16="http://schemas.microsoft.com/office/drawing/2014/main" id="{586AC91B-C8FE-EF9D-C6AF-5288B0D5FB7D}"/>
              </a:ext>
            </a:extLst>
          </p:cNvPr>
          <p:cNvSpPr>
            <a:spLocks noGrp="1"/>
          </p:cNvSpPr>
          <p:nvPr>
            <p:ph idx="1"/>
          </p:nvPr>
        </p:nvSpPr>
        <p:spPr>
          <a:xfrm>
            <a:off x="515255" y="1491344"/>
            <a:ext cx="11336776" cy="4849670"/>
          </a:xfrm>
        </p:spPr>
        <p:txBody>
          <a:bodyPr>
            <a:noAutofit/>
          </a:bodyPr>
          <a:lstStyle/>
          <a:p>
            <a:pPr marL="514350" indent="-514350">
              <a:spcAft>
                <a:spcPts val="600"/>
              </a:spcAft>
              <a:buFont typeface="+mj-lt"/>
              <a:buAutoNum type="arabicPeriod"/>
            </a:pPr>
            <a:r>
              <a:rPr lang="en-GB" sz="2600" dirty="0"/>
              <a:t>What is our </a:t>
            </a:r>
            <a:r>
              <a:rPr lang="en-GB" sz="2600" b="1" dirty="0">
                <a:solidFill>
                  <a:srgbClr val="0070C0"/>
                </a:solidFill>
              </a:rPr>
              <a:t>vision</a:t>
            </a:r>
            <a:r>
              <a:rPr lang="en-GB" sz="2600" dirty="0"/>
              <a:t>, </a:t>
            </a:r>
            <a:r>
              <a:rPr lang="en-GB" sz="2600" b="1" dirty="0">
                <a:solidFill>
                  <a:srgbClr val="0070C0"/>
                </a:solidFill>
              </a:rPr>
              <a:t>purpose</a:t>
            </a:r>
            <a:r>
              <a:rPr lang="en-GB" sz="2600" dirty="0"/>
              <a:t> and </a:t>
            </a:r>
            <a:r>
              <a:rPr lang="en-GB" sz="2600" b="1" dirty="0">
                <a:solidFill>
                  <a:srgbClr val="0070C0"/>
                </a:solidFill>
              </a:rPr>
              <a:t>role</a:t>
            </a:r>
            <a:r>
              <a:rPr lang="en-GB" sz="2600" dirty="0"/>
              <a:t> in the broader health system?</a:t>
            </a:r>
          </a:p>
          <a:p>
            <a:pPr marL="514350" indent="-514350">
              <a:spcAft>
                <a:spcPts val="600"/>
              </a:spcAft>
              <a:buFont typeface="+mj-lt"/>
              <a:buAutoNum type="arabicPeriod" startAt="2"/>
            </a:pPr>
            <a:r>
              <a:rPr lang="en-GB" sz="2600" dirty="0"/>
              <a:t>What does our </a:t>
            </a:r>
            <a:r>
              <a:rPr lang="en-GB" sz="2600" b="1" dirty="0">
                <a:solidFill>
                  <a:srgbClr val="0070C0"/>
                </a:solidFill>
              </a:rPr>
              <a:t>service</a:t>
            </a:r>
            <a:r>
              <a:rPr lang="en-GB" sz="2600" b="1" dirty="0">
                <a:solidFill>
                  <a:srgbClr val="005EB8"/>
                </a:solidFill>
              </a:rPr>
              <a:t> </a:t>
            </a:r>
            <a:r>
              <a:rPr lang="en-GB" sz="2600" b="1" dirty="0">
                <a:solidFill>
                  <a:srgbClr val="0070C0"/>
                </a:solidFill>
              </a:rPr>
              <a:t>model</a:t>
            </a:r>
            <a:r>
              <a:rPr lang="en-GB" sz="2600" b="1" dirty="0">
                <a:solidFill>
                  <a:srgbClr val="005EB8"/>
                </a:solidFill>
              </a:rPr>
              <a:t> </a:t>
            </a:r>
            <a:r>
              <a:rPr lang="en-GB" sz="2600" dirty="0"/>
              <a:t>need to look like to fulfil our purpose?</a:t>
            </a:r>
          </a:p>
          <a:p>
            <a:pPr marL="514350" indent="-514350">
              <a:spcAft>
                <a:spcPts val="600"/>
              </a:spcAft>
              <a:buFont typeface="+mj-lt"/>
              <a:buAutoNum type="arabicPeriod" startAt="3"/>
            </a:pPr>
            <a:r>
              <a:rPr lang="en-GB" sz="2600" dirty="0"/>
              <a:t>How do we </a:t>
            </a:r>
            <a:r>
              <a:rPr lang="en-GB" sz="2600" b="1" dirty="0">
                <a:solidFill>
                  <a:srgbClr val="0070C0"/>
                </a:solidFill>
              </a:rPr>
              <a:t>engage</a:t>
            </a:r>
            <a:r>
              <a:rPr lang="en-GB" sz="2600" dirty="0"/>
              <a:t>, </a:t>
            </a:r>
            <a:r>
              <a:rPr lang="en-GB" sz="2600" b="1" dirty="0">
                <a:solidFill>
                  <a:srgbClr val="0070C0"/>
                </a:solidFill>
              </a:rPr>
              <a:t>retain</a:t>
            </a:r>
            <a:r>
              <a:rPr lang="en-GB" sz="2600" dirty="0"/>
              <a:t>, and </a:t>
            </a:r>
            <a:r>
              <a:rPr lang="en-GB" sz="2600" b="1" dirty="0">
                <a:solidFill>
                  <a:srgbClr val="0070C0"/>
                </a:solidFill>
              </a:rPr>
              <a:t>develop</a:t>
            </a:r>
            <a:r>
              <a:rPr lang="en-GB" sz="2600" dirty="0"/>
              <a:t> our workforce to deliver the strategy?</a:t>
            </a:r>
          </a:p>
          <a:p>
            <a:pPr marL="514350" indent="-514350">
              <a:spcAft>
                <a:spcPts val="600"/>
              </a:spcAft>
              <a:buFont typeface="+mj-lt"/>
              <a:buAutoNum type="arabicPeriod" startAt="4"/>
            </a:pPr>
            <a:r>
              <a:rPr lang="en-GB" sz="2600" dirty="0"/>
              <a:t>How do we harness </a:t>
            </a:r>
            <a:r>
              <a:rPr lang="en-GB" sz="2600" b="1" dirty="0">
                <a:solidFill>
                  <a:srgbClr val="0070C0"/>
                </a:solidFill>
              </a:rPr>
              <a:t>technology</a:t>
            </a:r>
            <a:r>
              <a:rPr lang="en-GB" sz="2600" dirty="0"/>
              <a:t>, </a:t>
            </a:r>
            <a:r>
              <a:rPr lang="en-GB" sz="2600" b="1" dirty="0">
                <a:solidFill>
                  <a:srgbClr val="005EB8"/>
                </a:solidFill>
              </a:rPr>
              <a:t>data</a:t>
            </a:r>
            <a:r>
              <a:rPr lang="en-GB" sz="2600" dirty="0"/>
              <a:t>, and </a:t>
            </a:r>
            <a:r>
              <a:rPr lang="en-GB" sz="2600" b="1" dirty="0">
                <a:solidFill>
                  <a:srgbClr val="0070C0"/>
                </a:solidFill>
              </a:rPr>
              <a:t>innovation</a:t>
            </a:r>
            <a:r>
              <a:rPr lang="en-GB" sz="2600" dirty="0"/>
              <a:t> to transform our services?</a:t>
            </a:r>
          </a:p>
          <a:p>
            <a:pPr marL="514350" indent="-514350">
              <a:spcAft>
                <a:spcPts val="600"/>
              </a:spcAft>
              <a:buFont typeface="+mj-lt"/>
              <a:buAutoNum type="arabicPeriod" startAt="5"/>
            </a:pPr>
            <a:r>
              <a:rPr lang="en-GB" sz="2600" dirty="0"/>
              <a:t>What </a:t>
            </a:r>
            <a:r>
              <a:rPr lang="en-GB" sz="2600" b="1" dirty="0">
                <a:solidFill>
                  <a:srgbClr val="0070C0"/>
                </a:solidFill>
              </a:rPr>
              <a:t>partnerships</a:t>
            </a:r>
            <a:r>
              <a:rPr lang="en-GB" sz="2600" dirty="0"/>
              <a:t>, financial </a:t>
            </a:r>
            <a:r>
              <a:rPr lang="en-GB" sz="2600" b="1" dirty="0">
                <a:solidFill>
                  <a:srgbClr val="0070C0"/>
                </a:solidFill>
              </a:rPr>
              <a:t>resources</a:t>
            </a:r>
            <a:r>
              <a:rPr lang="en-GB" sz="2600" dirty="0"/>
              <a:t> and </a:t>
            </a:r>
            <a:r>
              <a:rPr lang="en-GB" sz="2600" b="1" dirty="0">
                <a:solidFill>
                  <a:srgbClr val="0070C0"/>
                </a:solidFill>
              </a:rPr>
              <a:t>political alignment </a:t>
            </a:r>
            <a:r>
              <a:rPr lang="en-GB" sz="2600" dirty="0"/>
              <a:t>do we need to successfully execute our strategy?</a:t>
            </a:r>
          </a:p>
          <a:p>
            <a:pPr marL="514350" indent="-514350">
              <a:spcAft>
                <a:spcPts val="600"/>
              </a:spcAft>
              <a:buFont typeface="+mj-lt"/>
              <a:buAutoNum type="arabicPeriod" startAt="5"/>
            </a:pPr>
            <a:r>
              <a:rPr lang="en-GB" sz="2600" dirty="0"/>
              <a:t>How do we </a:t>
            </a:r>
            <a:r>
              <a:rPr lang="en-GB" sz="2600" b="1" dirty="0">
                <a:solidFill>
                  <a:srgbClr val="005EB8"/>
                </a:solidFill>
              </a:rPr>
              <a:t>reduce health inequalities</a:t>
            </a:r>
            <a:r>
              <a:rPr lang="en-GB" sz="2600" dirty="0"/>
              <a:t>, and enhance </a:t>
            </a:r>
            <a:r>
              <a:rPr lang="en-GB" sz="2600" b="1" dirty="0">
                <a:solidFill>
                  <a:srgbClr val="0070C0"/>
                </a:solidFill>
              </a:rPr>
              <a:t>environmental</a:t>
            </a:r>
            <a:r>
              <a:rPr lang="en-GB" sz="2600" b="1" dirty="0">
                <a:solidFill>
                  <a:srgbClr val="005EB8"/>
                </a:solidFill>
              </a:rPr>
              <a:t> </a:t>
            </a:r>
            <a:r>
              <a:rPr lang="en-GB" sz="2600" b="1" dirty="0">
                <a:solidFill>
                  <a:srgbClr val="0070C0"/>
                </a:solidFill>
              </a:rPr>
              <a:t>sustainability</a:t>
            </a:r>
            <a:r>
              <a:rPr lang="en-GB" sz="2600" dirty="0"/>
              <a:t>?</a:t>
            </a:r>
          </a:p>
        </p:txBody>
      </p:sp>
    </p:spTree>
    <p:extLst>
      <p:ext uri="{BB962C8B-B14F-4D97-AF65-F5344CB8AC3E}">
        <p14:creationId xmlns:p14="http://schemas.microsoft.com/office/powerpoint/2010/main" val="114357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Journey Ahead</a:t>
            </a:r>
          </a:p>
        </p:txBody>
      </p:sp>
      <p:graphicFrame>
        <p:nvGraphicFramePr>
          <p:cNvPr id="6" name="Content Placeholder 5">
            <a:extLst>
              <a:ext uri="{FF2B5EF4-FFF2-40B4-BE49-F238E27FC236}">
                <a16:creationId xmlns:a16="http://schemas.microsoft.com/office/drawing/2014/main" id="{AC22326E-9B54-CBB0-2CBF-BDC9D7C515BA}"/>
              </a:ext>
            </a:extLst>
          </p:cNvPr>
          <p:cNvGraphicFramePr>
            <a:graphicFrameLocks noGrp="1"/>
          </p:cNvGraphicFramePr>
          <p:nvPr>
            <p:ph idx="1"/>
          </p:nvPr>
        </p:nvGraphicFramePr>
        <p:xfrm>
          <a:off x="516476" y="656162"/>
          <a:ext cx="11158537" cy="484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Research with solid fill">
            <a:extLst>
              <a:ext uri="{FF2B5EF4-FFF2-40B4-BE49-F238E27FC236}">
                <a16:creationId xmlns:a16="http://schemas.microsoft.com/office/drawing/2014/main" id="{3C918F8A-61A1-00FC-27CF-2D7702ABA0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5928" y="4089976"/>
            <a:ext cx="1184770" cy="1184770"/>
          </a:xfrm>
          <a:prstGeom prst="rect">
            <a:avLst/>
          </a:prstGeom>
        </p:spPr>
      </p:pic>
      <p:pic>
        <p:nvPicPr>
          <p:cNvPr id="7" name="Graphic 6" descr="Playbook with solid fill">
            <a:extLst>
              <a:ext uri="{FF2B5EF4-FFF2-40B4-BE49-F238E27FC236}">
                <a16:creationId xmlns:a16="http://schemas.microsoft.com/office/drawing/2014/main" id="{4468129D-0966-FE34-5D37-74AE2A62FB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2749" y="4089977"/>
            <a:ext cx="1184769" cy="1184769"/>
          </a:xfrm>
          <a:prstGeom prst="rect">
            <a:avLst/>
          </a:prstGeom>
        </p:spPr>
      </p:pic>
      <p:pic>
        <p:nvPicPr>
          <p:cNvPr id="9" name="Graphic 8" descr="Road with solid fill">
            <a:extLst>
              <a:ext uri="{FF2B5EF4-FFF2-40B4-BE49-F238E27FC236}">
                <a16:creationId xmlns:a16="http://schemas.microsoft.com/office/drawing/2014/main" id="{02D462BF-05D4-563D-4DFD-6305616E46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1304" y="4089978"/>
            <a:ext cx="1184768" cy="1184768"/>
          </a:xfrm>
          <a:prstGeom prst="rect">
            <a:avLst/>
          </a:prstGeom>
        </p:spPr>
      </p:pic>
      <p:sp>
        <p:nvSpPr>
          <p:cNvPr id="3" name="Rectangle 2">
            <a:extLst>
              <a:ext uri="{FF2B5EF4-FFF2-40B4-BE49-F238E27FC236}">
                <a16:creationId xmlns:a16="http://schemas.microsoft.com/office/drawing/2014/main" id="{6B0D3B6A-CC6B-4AFE-63CF-B3EC6480EB23}"/>
              </a:ext>
            </a:extLst>
          </p:cNvPr>
          <p:cNvSpPr/>
          <p:nvPr/>
        </p:nvSpPr>
        <p:spPr>
          <a:xfrm>
            <a:off x="3644900" y="1828800"/>
            <a:ext cx="8331200" cy="3677174"/>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101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Journey Ahead</a:t>
            </a:r>
          </a:p>
        </p:txBody>
      </p:sp>
      <p:graphicFrame>
        <p:nvGraphicFramePr>
          <p:cNvPr id="6" name="Content Placeholder 5">
            <a:extLst>
              <a:ext uri="{FF2B5EF4-FFF2-40B4-BE49-F238E27FC236}">
                <a16:creationId xmlns:a16="http://schemas.microsoft.com/office/drawing/2014/main" id="{AC22326E-9B54-CBB0-2CBF-BDC9D7C515BA}"/>
              </a:ext>
            </a:extLst>
          </p:cNvPr>
          <p:cNvGraphicFramePr>
            <a:graphicFrameLocks noGrp="1"/>
          </p:cNvGraphicFramePr>
          <p:nvPr>
            <p:ph idx="1"/>
          </p:nvPr>
        </p:nvGraphicFramePr>
        <p:xfrm>
          <a:off x="516476" y="656162"/>
          <a:ext cx="11158537" cy="484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Research with solid fill">
            <a:extLst>
              <a:ext uri="{FF2B5EF4-FFF2-40B4-BE49-F238E27FC236}">
                <a16:creationId xmlns:a16="http://schemas.microsoft.com/office/drawing/2014/main" id="{3C918F8A-61A1-00FC-27CF-2D7702ABA0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5928" y="4089976"/>
            <a:ext cx="1184770" cy="1184770"/>
          </a:xfrm>
          <a:prstGeom prst="rect">
            <a:avLst/>
          </a:prstGeom>
        </p:spPr>
      </p:pic>
      <p:pic>
        <p:nvPicPr>
          <p:cNvPr id="7" name="Graphic 6" descr="Playbook with solid fill">
            <a:extLst>
              <a:ext uri="{FF2B5EF4-FFF2-40B4-BE49-F238E27FC236}">
                <a16:creationId xmlns:a16="http://schemas.microsoft.com/office/drawing/2014/main" id="{4468129D-0966-FE34-5D37-74AE2A62FB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2749" y="4089977"/>
            <a:ext cx="1184769" cy="1184769"/>
          </a:xfrm>
          <a:prstGeom prst="rect">
            <a:avLst/>
          </a:prstGeom>
        </p:spPr>
      </p:pic>
      <p:pic>
        <p:nvPicPr>
          <p:cNvPr id="9" name="Graphic 8" descr="Road with solid fill">
            <a:extLst>
              <a:ext uri="{FF2B5EF4-FFF2-40B4-BE49-F238E27FC236}">
                <a16:creationId xmlns:a16="http://schemas.microsoft.com/office/drawing/2014/main" id="{02D462BF-05D4-563D-4DFD-6305616E46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1304" y="4089978"/>
            <a:ext cx="1184768" cy="1184768"/>
          </a:xfrm>
          <a:prstGeom prst="rect">
            <a:avLst/>
          </a:prstGeom>
        </p:spPr>
      </p:pic>
      <p:sp>
        <p:nvSpPr>
          <p:cNvPr id="11" name="Rectangle 10">
            <a:extLst>
              <a:ext uri="{FF2B5EF4-FFF2-40B4-BE49-F238E27FC236}">
                <a16:creationId xmlns:a16="http://schemas.microsoft.com/office/drawing/2014/main" id="{0AFC1CA7-219D-795B-3094-2E9233F02ECF}"/>
              </a:ext>
            </a:extLst>
          </p:cNvPr>
          <p:cNvSpPr/>
          <p:nvPr/>
        </p:nvSpPr>
        <p:spPr>
          <a:xfrm>
            <a:off x="7683500" y="1828800"/>
            <a:ext cx="4292600" cy="3445946"/>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245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Journey Ahead</a:t>
            </a:r>
          </a:p>
        </p:txBody>
      </p:sp>
      <p:graphicFrame>
        <p:nvGraphicFramePr>
          <p:cNvPr id="6" name="Content Placeholder 5">
            <a:extLst>
              <a:ext uri="{FF2B5EF4-FFF2-40B4-BE49-F238E27FC236}">
                <a16:creationId xmlns:a16="http://schemas.microsoft.com/office/drawing/2014/main" id="{AC22326E-9B54-CBB0-2CBF-BDC9D7C515BA}"/>
              </a:ext>
            </a:extLst>
          </p:cNvPr>
          <p:cNvGraphicFramePr>
            <a:graphicFrameLocks noGrp="1"/>
          </p:cNvGraphicFramePr>
          <p:nvPr>
            <p:ph idx="1"/>
          </p:nvPr>
        </p:nvGraphicFramePr>
        <p:xfrm>
          <a:off x="516476" y="656162"/>
          <a:ext cx="11158537" cy="484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Research with solid fill">
            <a:extLst>
              <a:ext uri="{FF2B5EF4-FFF2-40B4-BE49-F238E27FC236}">
                <a16:creationId xmlns:a16="http://schemas.microsoft.com/office/drawing/2014/main" id="{3C918F8A-61A1-00FC-27CF-2D7702ABA0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5928" y="4089976"/>
            <a:ext cx="1184770" cy="1184770"/>
          </a:xfrm>
          <a:prstGeom prst="rect">
            <a:avLst/>
          </a:prstGeom>
        </p:spPr>
      </p:pic>
      <p:pic>
        <p:nvPicPr>
          <p:cNvPr id="7" name="Graphic 6" descr="Playbook with solid fill">
            <a:extLst>
              <a:ext uri="{FF2B5EF4-FFF2-40B4-BE49-F238E27FC236}">
                <a16:creationId xmlns:a16="http://schemas.microsoft.com/office/drawing/2014/main" id="{4468129D-0966-FE34-5D37-74AE2A62FB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2749" y="4089977"/>
            <a:ext cx="1184769" cy="1184769"/>
          </a:xfrm>
          <a:prstGeom prst="rect">
            <a:avLst/>
          </a:prstGeom>
        </p:spPr>
      </p:pic>
      <p:pic>
        <p:nvPicPr>
          <p:cNvPr id="9" name="Graphic 8" descr="Road with solid fill">
            <a:extLst>
              <a:ext uri="{FF2B5EF4-FFF2-40B4-BE49-F238E27FC236}">
                <a16:creationId xmlns:a16="http://schemas.microsoft.com/office/drawing/2014/main" id="{02D462BF-05D4-563D-4DFD-6305616E46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1304" y="4089978"/>
            <a:ext cx="1184768" cy="1184768"/>
          </a:xfrm>
          <a:prstGeom prst="rect">
            <a:avLst/>
          </a:prstGeom>
        </p:spPr>
      </p:pic>
    </p:spTree>
    <p:extLst>
      <p:ext uri="{BB962C8B-B14F-4D97-AF65-F5344CB8AC3E}">
        <p14:creationId xmlns:p14="http://schemas.microsoft.com/office/powerpoint/2010/main" val="78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Where Are We Now?</a:t>
            </a:r>
          </a:p>
        </p:txBody>
      </p:sp>
      <p:grpSp>
        <p:nvGrpSpPr>
          <p:cNvPr id="3" name="Group 2">
            <a:extLst>
              <a:ext uri="{FF2B5EF4-FFF2-40B4-BE49-F238E27FC236}">
                <a16:creationId xmlns:a16="http://schemas.microsoft.com/office/drawing/2014/main" id="{88A5A248-AB77-D57C-1B27-3689983490A8}"/>
              </a:ext>
            </a:extLst>
          </p:cNvPr>
          <p:cNvGrpSpPr/>
          <p:nvPr/>
        </p:nvGrpSpPr>
        <p:grpSpPr>
          <a:xfrm>
            <a:off x="515255" y="1838942"/>
            <a:ext cx="3845859" cy="1758777"/>
            <a:chOff x="525745" y="3036180"/>
            <a:chExt cx="3845859" cy="1758777"/>
          </a:xfrm>
        </p:grpSpPr>
        <p:sp>
          <p:nvSpPr>
            <p:cNvPr id="4" name="Freeform: Shape 3">
              <a:extLst>
                <a:ext uri="{FF2B5EF4-FFF2-40B4-BE49-F238E27FC236}">
                  <a16:creationId xmlns:a16="http://schemas.microsoft.com/office/drawing/2014/main" id="{D13EB57A-718A-DD72-FD02-C7F1B49244F7}"/>
                </a:ext>
              </a:extLst>
            </p:cNvPr>
            <p:cNvSpPr/>
            <p:nvPr/>
          </p:nvSpPr>
          <p:spPr>
            <a:xfrm>
              <a:off x="525745" y="3036180"/>
              <a:ext cx="2931295" cy="1758777"/>
            </a:xfrm>
            <a:custGeom>
              <a:avLst/>
              <a:gdLst>
                <a:gd name="connsiteX0" fmla="*/ 0 w 2931295"/>
                <a:gd name="connsiteY0" fmla="*/ 175878 h 1758777"/>
                <a:gd name="connsiteX1" fmla="*/ 175878 w 2931295"/>
                <a:gd name="connsiteY1" fmla="*/ 0 h 1758777"/>
                <a:gd name="connsiteX2" fmla="*/ 2755417 w 2931295"/>
                <a:gd name="connsiteY2" fmla="*/ 0 h 1758777"/>
                <a:gd name="connsiteX3" fmla="*/ 2931295 w 2931295"/>
                <a:gd name="connsiteY3" fmla="*/ 175878 h 1758777"/>
                <a:gd name="connsiteX4" fmla="*/ 2931295 w 2931295"/>
                <a:gd name="connsiteY4" fmla="*/ 1582899 h 1758777"/>
                <a:gd name="connsiteX5" fmla="*/ 2755417 w 2931295"/>
                <a:gd name="connsiteY5" fmla="*/ 1758777 h 1758777"/>
                <a:gd name="connsiteX6" fmla="*/ 175878 w 2931295"/>
                <a:gd name="connsiteY6" fmla="*/ 1758777 h 1758777"/>
                <a:gd name="connsiteX7" fmla="*/ 0 w 2931295"/>
                <a:gd name="connsiteY7" fmla="*/ 1582899 h 1758777"/>
                <a:gd name="connsiteX8" fmla="*/ 0 w 2931295"/>
                <a:gd name="connsiteY8" fmla="*/ 175878 h 1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1295" h="1758777">
                  <a:moveTo>
                    <a:pt x="0" y="175878"/>
                  </a:moveTo>
                  <a:cubicBezTo>
                    <a:pt x="0" y="78743"/>
                    <a:pt x="78743" y="0"/>
                    <a:pt x="175878" y="0"/>
                  </a:cubicBezTo>
                  <a:lnTo>
                    <a:pt x="2755417" y="0"/>
                  </a:lnTo>
                  <a:cubicBezTo>
                    <a:pt x="2852552" y="0"/>
                    <a:pt x="2931295" y="78743"/>
                    <a:pt x="2931295" y="175878"/>
                  </a:cubicBezTo>
                  <a:lnTo>
                    <a:pt x="2931295" y="1582899"/>
                  </a:lnTo>
                  <a:cubicBezTo>
                    <a:pt x="2931295" y="1680034"/>
                    <a:pt x="2852552" y="1758777"/>
                    <a:pt x="2755417" y="1758777"/>
                  </a:cubicBezTo>
                  <a:lnTo>
                    <a:pt x="175878" y="1758777"/>
                  </a:lnTo>
                  <a:cubicBezTo>
                    <a:pt x="78743" y="1758777"/>
                    <a:pt x="0" y="1680034"/>
                    <a:pt x="0" y="1582899"/>
                  </a:cubicBezTo>
                  <a:lnTo>
                    <a:pt x="0" y="175878"/>
                  </a:lnTo>
                  <a:close/>
                </a:path>
              </a:pathLst>
            </a:custGeom>
            <a:solidFill>
              <a:srgbClr val="005EB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0573" tIns="150573" rIns="150573" bIns="150573"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Frame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Diagnose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Forecast</a:t>
              </a:r>
            </a:p>
          </p:txBody>
        </p:sp>
        <p:sp>
          <p:nvSpPr>
            <p:cNvPr id="5" name="Freeform: Shape 4">
              <a:extLst>
                <a:ext uri="{FF2B5EF4-FFF2-40B4-BE49-F238E27FC236}">
                  <a16:creationId xmlns:a16="http://schemas.microsoft.com/office/drawing/2014/main" id="{69AFA5DE-4642-2D86-2061-B20F5EE0FD2A}"/>
                </a:ext>
              </a:extLst>
            </p:cNvPr>
            <p:cNvSpPr/>
            <p:nvPr/>
          </p:nvSpPr>
          <p:spPr>
            <a:xfrm>
              <a:off x="3750170" y="3552088"/>
              <a:ext cx="621434" cy="726961"/>
            </a:xfrm>
            <a:custGeom>
              <a:avLst/>
              <a:gdLst>
                <a:gd name="connsiteX0" fmla="*/ 0 w 621434"/>
                <a:gd name="connsiteY0" fmla="*/ 145392 h 726961"/>
                <a:gd name="connsiteX1" fmla="*/ 310717 w 621434"/>
                <a:gd name="connsiteY1" fmla="*/ 145392 h 726961"/>
                <a:gd name="connsiteX2" fmla="*/ 310717 w 621434"/>
                <a:gd name="connsiteY2" fmla="*/ 0 h 726961"/>
                <a:gd name="connsiteX3" fmla="*/ 621434 w 621434"/>
                <a:gd name="connsiteY3" fmla="*/ 363481 h 726961"/>
                <a:gd name="connsiteX4" fmla="*/ 310717 w 621434"/>
                <a:gd name="connsiteY4" fmla="*/ 726961 h 726961"/>
                <a:gd name="connsiteX5" fmla="*/ 310717 w 621434"/>
                <a:gd name="connsiteY5" fmla="*/ 581569 h 726961"/>
                <a:gd name="connsiteX6" fmla="*/ 0 w 621434"/>
                <a:gd name="connsiteY6" fmla="*/ 581569 h 726961"/>
                <a:gd name="connsiteX7" fmla="*/ 0 w 621434"/>
                <a:gd name="connsiteY7" fmla="*/ 145392 h 72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434" h="726961">
                  <a:moveTo>
                    <a:pt x="0" y="145392"/>
                  </a:moveTo>
                  <a:lnTo>
                    <a:pt x="310717" y="145392"/>
                  </a:lnTo>
                  <a:lnTo>
                    <a:pt x="310717" y="0"/>
                  </a:lnTo>
                  <a:lnTo>
                    <a:pt x="621434" y="363481"/>
                  </a:lnTo>
                  <a:lnTo>
                    <a:pt x="310717" y="726961"/>
                  </a:lnTo>
                  <a:lnTo>
                    <a:pt x="310717" y="581569"/>
                  </a:lnTo>
                  <a:lnTo>
                    <a:pt x="0" y="581569"/>
                  </a:lnTo>
                  <a:lnTo>
                    <a:pt x="0" y="145392"/>
                  </a:lnTo>
                  <a:close/>
                </a:path>
              </a:pathLst>
            </a:custGeom>
            <a:solidFill>
              <a:srgbClr val="7ABCDB"/>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145392" rIns="186430" bIns="145392"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endParaRPr kumimoji="0" lang="en-GB" sz="21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6" name="TextBox 5">
            <a:extLst>
              <a:ext uri="{FF2B5EF4-FFF2-40B4-BE49-F238E27FC236}">
                <a16:creationId xmlns:a16="http://schemas.microsoft.com/office/drawing/2014/main" id="{7E2CC40F-D8FA-A01C-DE73-8FB3967D5CCB}"/>
              </a:ext>
            </a:extLst>
          </p:cNvPr>
          <p:cNvSpPr txBox="1"/>
          <p:nvPr/>
        </p:nvSpPr>
        <p:spPr>
          <a:xfrm>
            <a:off x="3973660" y="3020041"/>
            <a:ext cx="2749996" cy="993760"/>
          </a:xfrm>
          <a:prstGeom prst="rect">
            <a:avLst/>
          </a:prstGeom>
        </p:spPr>
        <p:txBody>
          <a:bodyPr vert="horz" wrap="none"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Who are </a:t>
            </a:r>
            <a:b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b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our patients?</a:t>
            </a:r>
          </a:p>
        </p:txBody>
      </p:sp>
      <p:pic>
        <p:nvPicPr>
          <p:cNvPr id="8" name="Graphic 7" descr="Cycle with people with solid fill">
            <a:extLst>
              <a:ext uri="{FF2B5EF4-FFF2-40B4-BE49-F238E27FC236}">
                <a16:creationId xmlns:a16="http://schemas.microsoft.com/office/drawing/2014/main" id="{2573A137-7EEA-321A-2872-839006FC39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40125" y="1513925"/>
            <a:ext cx="1217066" cy="1217066"/>
          </a:xfrm>
          <a:prstGeom prst="rect">
            <a:avLst/>
          </a:prstGeom>
        </p:spPr>
      </p:pic>
      <p:pic>
        <p:nvPicPr>
          <p:cNvPr id="10" name="Content Placeholder 4">
            <a:extLst>
              <a:ext uri="{FF2B5EF4-FFF2-40B4-BE49-F238E27FC236}">
                <a16:creationId xmlns:a16="http://schemas.microsoft.com/office/drawing/2014/main" id="{707B2A78-8827-FD78-4A35-C7E8375D28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5169" y="3676664"/>
            <a:ext cx="4863395" cy="2427968"/>
          </a:xfrm>
          <a:prstGeom prst="rect">
            <a:avLst/>
          </a:prstGeom>
        </p:spPr>
      </p:pic>
      <p:sp>
        <p:nvSpPr>
          <p:cNvPr id="11" name="Oval 10">
            <a:extLst>
              <a:ext uri="{FF2B5EF4-FFF2-40B4-BE49-F238E27FC236}">
                <a16:creationId xmlns:a16="http://schemas.microsoft.com/office/drawing/2014/main" id="{0B07292F-12A9-8DE7-C023-420529314A17}"/>
              </a:ext>
            </a:extLst>
          </p:cNvPr>
          <p:cNvSpPr/>
          <p:nvPr/>
        </p:nvSpPr>
        <p:spPr>
          <a:xfrm>
            <a:off x="4549302" y="1450030"/>
            <a:ext cx="1570859" cy="147672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785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Where Are We Now?</a:t>
            </a:r>
          </a:p>
        </p:txBody>
      </p:sp>
      <p:pic>
        <p:nvPicPr>
          <p:cNvPr id="29" name="Picture 28">
            <a:extLst>
              <a:ext uri="{FF2B5EF4-FFF2-40B4-BE49-F238E27FC236}">
                <a16:creationId xmlns:a16="http://schemas.microsoft.com/office/drawing/2014/main" id="{FBC9812A-FF5D-61CC-E2FF-1E1949D690B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5708" b="90358" l="7512" r="92958">
                        <a14:foregroundMark x1="91174" y1="45412" x2="92958" y2="25505"/>
                        <a14:foregroundMark x1="12019" y1="89269" x2="9296" y2="71540"/>
                        <a14:foregroundMark x1="9296" y1="71540" x2="9671" y2="67341"/>
                        <a14:foregroundMark x1="7512" y1="39658" x2="8638" y2="31260"/>
                      </a14:backgroundRemoval>
                    </a14:imgEffect>
                  </a14:imgLayer>
                </a14:imgProps>
              </a:ext>
              <a:ext uri="{28A0092B-C50C-407E-A947-70E740481C1C}">
                <a14:useLocalDpi xmlns:a14="http://schemas.microsoft.com/office/drawing/2010/main" val="0"/>
              </a:ext>
            </a:extLst>
          </a:blip>
          <a:srcRect t="6514"/>
          <a:stretch/>
        </p:blipFill>
        <p:spPr>
          <a:xfrm>
            <a:off x="30676" y="3629772"/>
            <a:ext cx="4416864" cy="2492982"/>
          </a:xfrm>
          <a:prstGeom prst="rect">
            <a:avLst/>
          </a:prstGeom>
        </p:spPr>
      </p:pic>
      <p:grpSp>
        <p:nvGrpSpPr>
          <p:cNvPr id="12" name="Group 11">
            <a:extLst>
              <a:ext uri="{FF2B5EF4-FFF2-40B4-BE49-F238E27FC236}">
                <a16:creationId xmlns:a16="http://schemas.microsoft.com/office/drawing/2014/main" id="{C9FE349B-6DBF-673E-3952-A1FEEF9C3FAC}"/>
              </a:ext>
            </a:extLst>
          </p:cNvPr>
          <p:cNvGrpSpPr/>
          <p:nvPr/>
        </p:nvGrpSpPr>
        <p:grpSpPr>
          <a:xfrm>
            <a:off x="515255" y="1838942"/>
            <a:ext cx="3845859" cy="1758777"/>
            <a:chOff x="525745" y="3036180"/>
            <a:chExt cx="3845859" cy="1758777"/>
          </a:xfrm>
        </p:grpSpPr>
        <p:sp>
          <p:nvSpPr>
            <p:cNvPr id="13" name="Freeform: Shape 3">
              <a:extLst>
                <a:ext uri="{FF2B5EF4-FFF2-40B4-BE49-F238E27FC236}">
                  <a16:creationId xmlns:a16="http://schemas.microsoft.com/office/drawing/2014/main" id="{DF87697B-3524-08AA-A2CF-8D7937282AB5}"/>
                </a:ext>
              </a:extLst>
            </p:cNvPr>
            <p:cNvSpPr/>
            <p:nvPr/>
          </p:nvSpPr>
          <p:spPr>
            <a:xfrm>
              <a:off x="525745" y="3036180"/>
              <a:ext cx="2931295" cy="1758777"/>
            </a:xfrm>
            <a:custGeom>
              <a:avLst/>
              <a:gdLst>
                <a:gd name="connsiteX0" fmla="*/ 0 w 2931295"/>
                <a:gd name="connsiteY0" fmla="*/ 175878 h 1758777"/>
                <a:gd name="connsiteX1" fmla="*/ 175878 w 2931295"/>
                <a:gd name="connsiteY1" fmla="*/ 0 h 1758777"/>
                <a:gd name="connsiteX2" fmla="*/ 2755417 w 2931295"/>
                <a:gd name="connsiteY2" fmla="*/ 0 h 1758777"/>
                <a:gd name="connsiteX3" fmla="*/ 2931295 w 2931295"/>
                <a:gd name="connsiteY3" fmla="*/ 175878 h 1758777"/>
                <a:gd name="connsiteX4" fmla="*/ 2931295 w 2931295"/>
                <a:gd name="connsiteY4" fmla="*/ 1582899 h 1758777"/>
                <a:gd name="connsiteX5" fmla="*/ 2755417 w 2931295"/>
                <a:gd name="connsiteY5" fmla="*/ 1758777 h 1758777"/>
                <a:gd name="connsiteX6" fmla="*/ 175878 w 2931295"/>
                <a:gd name="connsiteY6" fmla="*/ 1758777 h 1758777"/>
                <a:gd name="connsiteX7" fmla="*/ 0 w 2931295"/>
                <a:gd name="connsiteY7" fmla="*/ 1582899 h 1758777"/>
                <a:gd name="connsiteX8" fmla="*/ 0 w 2931295"/>
                <a:gd name="connsiteY8" fmla="*/ 175878 h 1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1295" h="1758777">
                  <a:moveTo>
                    <a:pt x="0" y="175878"/>
                  </a:moveTo>
                  <a:cubicBezTo>
                    <a:pt x="0" y="78743"/>
                    <a:pt x="78743" y="0"/>
                    <a:pt x="175878" y="0"/>
                  </a:cubicBezTo>
                  <a:lnTo>
                    <a:pt x="2755417" y="0"/>
                  </a:lnTo>
                  <a:cubicBezTo>
                    <a:pt x="2852552" y="0"/>
                    <a:pt x="2931295" y="78743"/>
                    <a:pt x="2931295" y="175878"/>
                  </a:cubicBezTo>
                  <a:lnTo>
                    <a:pt x="2931295" y="1582899"/>
                  </a:lnTo>
                  <a:cubicBezTo>
                    <a:pt x="2931295" y="1680034"/>
                    <a:pt x="2852552" y="1758777"/>
                    <a:pt x="2755417" y="1758777"/>
                  </a:cubicBezTo>
                  <a:lnTo>
                    <a:pt x="175878" y="1758777"/>
                  </a:lnTo>
                  <a:cubicBezTo>
                    <a:pt x="78743" y="1758777"/>
                    <a:pt x="0" y="1680034"/>
                    <a:pt x="0" y="1582899"/>
                  </a:cubicBezTo>
                  <a:lnTo>
                    <a:pt x="0" y="175878"/>
                  </a:lnTo>
                  <a:close/>
                </a:path>
              </a:pathLst>
            </a:custGeom>
            <a:solidFill>
              <a:srgbClr val="005EB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0573" tIns="150573" rIns="150573" bIns="150573"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Frame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Diagnose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Forecast</a:t>
              </a:r>
            </a:p>
          </p:txBody>
        </p:sp>
        <p:sp>
          <p:nvSpPr>
            <p:cNvPr id="14" name="Freeform: Shape 4">
              <a:extLst>
                <a:ext uri="{FF2B5EF4-FFF2-40B4-BE49-F238E27FC236}">
                  <a16:creationId xmlns:a16="http://schemas.microsoft.com/office/drawing/2014/main" id="{504545BA-9BAF-99B5-8DF2-C78D713A8C5A}"/>
                </a:ext>
              </a:extLst>
            </p:cNvPr>
            <p:cNvSpPr/>
            <p:nvPr/>
          </p:nvSpPr>
          <p:spPr>
            <a:xfrm>
              <a:off x="3750170" y="3552088"/>
              <a:ext cx="621434" cy="726961"/>
            </a:xfrm>
            <a:custGeom>
              <a:avLst/>
              <a:gdLst>
                <a:gd name="connsiteX0" fmla="*/ 0 w 621434"/>
                <a:gd name="connsiteY0" fmla="*/ 145392 h 726961"/>
                <a:gd name="connsiteX1" fmla="*/ 310717 w 621434"/>
                <a:gd name="connsiteY1" fmla="*/ 145392 h 726961"/>
                <a:gd name="connsiteX2" fmla="*/ 310717 w 621434"/>
                <a:gd name="connsiteY2" fmla="*/ 0 h 726961"/>
                <a:gd name="connsiteX3" fmla="*/ 621434 w 621434"/>
                <a:gd name="connsiteY3" fmla="*/ 363481 h 726961"/>
                <a:gd name="connsiteX4" fmla="*/ 310717 w 621434"/>
                <a:gd name="connsiteY4" fmla="*/ 726961 h 726961"/>
                <a:gd name="connsiteX5" fmla="*/ 310717 w 621434"/>
                <a:gd name="connsiteY5" fmla="*/ 581569 h 726961"/>
                <a:gd name="connsiteX6" fmla="*/ 0 w 621434"/>
                <a:gd name="connsiteY6" fmla="*/ 581569 h 726961"/>
                <a:gd name="connsiteX7" fmla="*/ 0 w 621434"/>
                <a:gd name="connsiteY7" fmla="*/ 145392 h 72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434" h="726961">
                  <a:moveTo>
                    <a:pt x="0" y="145392"/>
                  </a:moveTo>
                  <a:lnTo>
                    <a:pt x="310717" y="145392"/>
                  </a:lnTo>
                  <a:lnTo>
                    <a:pt x="310717" y="0"/>
                  </a:lnTo>
                  <a:lnTo>
                    <a:pt x="621434" y="363481"/>
                  </a:lnTo>
                  <a:lnTo>
                    <a:pt x="310717" y="726961"/>
                  </a:lnTo>
                  <a:lnTo>
                    <a:pt x="310717" y="581569"/>
                  </a:lnTo>
                  <a:lnTo>
                    <a:pt x="0" y="581569"/>
                  </a:lnTo>
                  <a:lnTo>
                    <a:pt x="0" y="145392"/>
                  </a:lnTo>
                  <a:close/>
                </a:path>
              </a:pathLst>
            </a:custGeom>
            <a:solidFill>
              <a:srgbClr val="7ABCDB"/>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145392" rIns="186430" bIns="145392"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endParaRPr kumimoji="0" lang="en-GB" sz="21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15" name="TextBox 14">
            <a:extLst>
              <a:ext uri="{FF2B5EF4-FFF2-40B4-BE49-F238E27FC236}">
                <a16:creationId xmlns:a16="http://schemas.microsoft.com/office/drawing/2014/main" id="{49E352C3-5014-AA71-16B2-0FCDB2471237}"/>
              </a:ext>
            </a:extLst>
          </p:cNvPr>
          <p:cNvSpPr txBox="1"/>
          <p:nvPr/>
        </p:nvSpPr>
        <p:spPr>
          <a:xfrm>
            <a:off x="3973660" y="3020041"/>
            <a:ext cx="2749996" cy="993760"/>
          </a:xfrm>
          <a:prstGeom prst="rect">
            <a:avLst/>
          </a:prstGeom>
        </p:spPr>
        <p:txBody>
          <a:bodyPr vert="horz" wrap="none"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Who are </a:t>
            </a:r>
            <a:b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b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our patients?</a:t>
            </a:r>
          </a:p>
        </p:txBody>
      </p:sp>
      <p:pic>
        <p:nvPicPr>
          <p:cNvPr id="16" name="Graphic 15" descr="Cycle with people with solid fill">
            <a:extLst>
              <a:ext uri="{FF2B5EF4-FFF2-40B4-BE49-F238E27FC236}">
                <a16:creationId xmlns:a16="http://schemas.microsoft.com/office/drawing/2014/main" id="{74615811-B89A-2C57-C26D-903ACDFF35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0125" y="1513925"/>
            <a:ext cx="1217066" cy="1217066"/>
          </a:xfrm>
          <a:prstGeom prst="rect">
            <a:avLst/>
          </a:prstGeom>
        </p:spPr>
      </p:pic>
      <p:pic>
        <p:nvPicPr>
          <p:cNvPr id="20" name="Graphic 19" descr="Question Mark with solid fill">
            <a:extLst>
              <a:ext uri="{FF2B5EF4-FFF2-40B4-BE49-F238E27FC236}">
                <a16:creationId xmlns:a16="http://schemas.microsoft.com/office/drawing/2014/main" id="{99D4CC85-2A39-E250-AA0B-7128EC0CEB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6426" y="1772900"/>
            <a:ext cx="699115" cy="699115"/>
          </a:xfrm>
          <a:prstGeom prst="rect">
            <a:avLst/>
          </a:prstGeom>
        </p:spPr>
      </p:pic>
      <p:sp>
        <p:nvSpPr>
          <p:cNvPr id="21" name="TextBox 20">
            <a:extLst>
              <a:ext uri="{FF2B5EF4-FFF2-40B4-BE49-F238E27FC236}">
                <a16:creationId xmlns:a16="http://schemas.microsoft.com/office/drawing/2014/main" id="{763F8C81-72A5-6508-5BF1-FAB2A35933AB}"/>
              </a:ext>
            </a:extLst>
          </p:cNvPr>
          <p:cNvSpPr txBox="1"/>
          <p:nvPr/>
        </p:nvSpPr>
        <p:spPr>
          <a:xfrm>
            <a:off x="6515659" y="3020041"/>
            <a:ext cx="2749996" cy="993760"/>
          </a:xfrm>
          <a:prstGeom prst="rect">
            <a:avLst/>
          </a:prstGeom>
        </p:spPr>
        <p:txBody>
          <a:bodyPr vert="horz" wrap="none"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Why do </a:t>
            </a:r>
            <a:b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b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they call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endParaRPr>
          </a:p>
        </p:txBody>
      </p:sp>
      <p:sp>
        <p:nvSpPr>
          <p:cNvPr id="22" name="Oval 21">
            <a:extLst>
              <a:ext uri="{FF2B5EF4-FFF2-40B4-BE49-F238E27FC236}">
                <a16:creationId xmlns:a16="http://schemas.microsoft.com/office/drawing/2014/main" id="{0C57BC1E-422D-DFE0-DFDD-866482EDE509}"/>
              </a:ext>
            </a:extLst>
          </p:cNvPr>
          <p:cNvSpPr/>
          <p:nvPr/>
        </p:nvSpPr>
        <p:spPr>
          <a:xfrm>
            <a:off x="4549302" y="1450030"/>
            <a:ext cx="1570859" cy="147672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E57D7CDE-A915-9E5E-EACD-5E75F03E8DD9}"/>
              </a:ext>
            </a:extLst>
          </p:cNvPr>
          <p:cNvSpPr/>
          <p:nvPr/>
        </p:nvSpPr>
        <p:spPr>
          <a:xfrm>
            <a:off x="7022871" y="1450030"/>
            <a:ext cx="1570859" cy="147672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439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B745-8E46-E0A3-A8D2-A25F3ABE2A13}"/>
              </a:ext>
            </a:extLst>
          </p:cNvPr>
          <p:cNvSpPr>
            <a:spLocks noGrp="1"/>
          </p:cNvSpPr>
          <p:nvPr>
            <p:ph type="title"/>
          </p:nvPr>
        </p:nvSpPr>
        <p:spPr>
          <a:xfrm>
            <a:off x="461710" y="489743"/>
            <a:ext cx="10904163" cy="854611"/>
          </a:xfrm>
        </p:spPr>
        <p:txBody>
          <a:bodyPr>
            <a:noAutofit/>
          </a:bodyPr>
          <a:lstStyle/>
          <a:p>
            <a:r>
              <a:rPr lang="en-GB"/>
              <a:t>Income and Expenditure Account </a:t>
            </a:r>
            <a:br>
              <a:rPr lang="en-GB"/>
            </a:br>
            <a:r>
              <a:rPr lang="en-GB" sz="3600" b="0"/>
              <a:t>Audited Accounts</a:t>
            </a:r>
          </a:p>
        </p:txBody>
      </p:sp>
      <p:sp>
        <p:nvSpPr>
          <p:cNvPr id="4" name="Content Placeholder 2">
            <a:extLst>
              <a:ext uri="{FF2B5EF4-FFF2-40B4-BE49-F238E27FC236}">
                <a16:creationId xmlns:a16="http://schemas.microsoft.com/office/drawing/2014/main" id="{D1A90B43-60EF-D914-74CC-C07FA584EC4B}"/>
              </a:ext>
            </a:extLst>
          </p:cNvPr>
          <p:cNvSpPr txBox="1">
            <a:spLocks/>
          </p:cNvSpPr>
          <p:nvPr/>
        </p:nvSpPr>
        <p:spPr>
          <a:xfrm>
            <a:off x="4881966" y="1344355"/>
            <a:ext cx="4601066" cy="5111587"/>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rgbClr val="005EB8"/>
              </a:buClr>
              <a:buFont typeface="Wingdings" panose="05000000000000000000" pitchFamily="2" charset="2"/>
              <a:buChar char="§"/>
              <a:defRPr sz="2800" kern="1200">
                <a:solidFill>
                  <a:srgbClr val="231F20"/>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anose="05000000000000000000" pitchFamily="2" charset="2"/>
              <a:buChar char="§"/>
              <a:defRPr sz="2400" kern="1200">
                <a:solidFill>
                  <a:srgbClr val="231F20"/>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anose="05000000000000000000" pitchFamily="2" charset="2"/>
              <a:buChar char="§"/>
              <a:defRPr sz="2000" kern="1200">
                <a:solidFill>
                  <a:srgbClr val="231F20"/>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400">
              <a:latin typeface="Calibri" panose="020F0502020204030204" pitchFamily="34" charset="0"/>
            </a:endParaRPr>
          </a:p>
        </p:txBody>
      </p:sp>
      <p:sp>
        <p:nvSpPr>
          <p:cNvPr id="8" name="Rectangle 7">
            <a:extLst>
              <a:ext uri="{FF2B5EF4-FFF2-40B4-BE49-F238E27FC236}">
                <a16:creationId xmlns:a16="http://schemas.microsoft.com/office/drawing/2014/main" id="{82825742-D07F-BA57-4589-9165C5FB174B}"/>
              </a:ext>
            </a:extLst>
          </p:cNvPr>
          <p:cNvSpPr/>
          <p:nvPr/>
        </p:nvSpPr>
        <p:spPr>
          <a:xfrm>
            <a:off x="5838333" y="1664511"/>
            <a:ext cx="5205046" cy="4247317"/>
          </a:xfrm>
          <a:prstGeom prst="rect">
            <a:avLst/>
          </a:prstGeom>
          <a:noFill/>
          <a:ln>
            <a:noFill/>
          </a:ln>
        </p:spPr>
        <p:txBody>
          <a:bodyPr wrap="square" lIns="91440" tIns="45720" rIns="91440" bIns="45720" anchor="t">
            <a:spAutoFit/>
          </a:bodyPr>
          <a:lstStyle/>
          <a:p>
            <a:pPr>
              <a:defRPr/>
            </a:pPr>
            <a:r>
              <a:rPr lang="en-GB" kern="0" dirty="0">
                <a:solidFill>
                  <a:srgbClr val="595959"/>
                </a:solidFill>
                <a:latin typeface="Calibri"/>
                <a:cs typeface="Arial"/>
              </a:rPr>
              <a:t>The Trust had an agreed target of delivering a breakeven financial performance with Surrey Heartlands Integrated Care System (ICS).</a:t>
            </a:r>
            <a:endParaRPr lang="en-US" dirty="0">
              <a:solidFill>
                <a:srgbClr val="595959"/>
              </a:solidFill>
              <a:latin typeface="Calibri"/>
              <a:cs typeface="Calibri"/>
            </a:endParaRPr>
          </a:p>
          <a:p>
            <a:pPr>
              <a:defRPr/>
            </a:pPr>
            <a:endParaRPr lang="en-GB" kern="0" dirty="0">
              <a:solidFill>
                <a:srgbClr val="595959"/>
              </a:solidFill>
              <a:latin typeface="Calibri"/>
              <a:cs typeface="Arial"/>
            </a:endParaRPr>
          </a:p>
          <a:p>
            <a:pPr>
              <a:defRPr/>
            </a:pPr>
            <a:r>
              <a:rPr lang="en-GB" kern="0" dirty="0">
                <a:solidFill>
                  <a:srgbClr val="595959"/>
                </a:solidFill>
                <a:latin typeface="Calibri"/>
                <a:cs typeface="Arial"/>
              </a:rPr>
              <a:t>SECAmb delivered an adjusted financial performance of £46k so slightly better than the agreed target of breakeven.</a:t>
            </a:r>
            <a:endParaRPr lang="en-GB" dirty="0">
              <a:solidFill>
                <a:srgbClr val="595959"/>
              </a:solidFill>
              <a:latin typeface="Calibri"/>
              <a:cs typeface="Calibri"/>
            </a:endParaRPr>
          </a:p>
          <a:p>
            <a:pPr>
              <a:defRPr/>
            </a:pPr>
            <a:endParaRPr lang="en-GB" kern="0" dirty="0">
              <a:solidFill>
                <a:srgbClr val="595959"/>
              </a:solidFill>
              <a:latin typeface="Calibri"/>
              <a:cs typeface="Arial"/>
            </a:endParaRPr>
          </a:p>
          <a:p>
            <a:pPr>
              <a:defRPr/>
            </a:pPr>
            <a:r>
              <a:rPr lang="en-GB" kern="0" dirty="0">
                <a:solidFill>
                  <a:srgbClr val="595959"/>
                </a:solidFill>
                <a:latin typeface="Calibri"/>
                <a:cs typeface="Arial"/>
              </a:rPr>
              <a:t>Efficiency improvements of £5.4m were delivered.</a:t>
            </a:r>
            <a:endParaRPr lang="en-GB" dirty="0">
              <a:solidFill>
                <a:srgbClr val="595959"/>
              </a:solidFill>
              <a:latin typeface="Calibri"/>
              <a:cs typeface="Calibri"/>
            </a:endParaRPr>
          </a:p>
          <a:p>
            <a:pPr>
              <a:defRPr/>
            </a:pPr>
            <a:endParaRPr lang="en-GB" kern="0" dirty="0">
              <a:solidFill>
                <a:srgbClr val="595959"/>
              </a:solidFill>
              <a:latin typeface="Calibri"/>
              <a:cs typeface="Arial"/>
            </a:endParaRPr>
          </a:p>
          <a:p>
            <a:pPr>
              <a:defRPr/>
            </a:pPr>
            <a:r>
              <a:rPr lang="en-GB" kern="0" dirty="0">
                <a:solidFill>
                  <a:srgbClr val="595959"/>
                </a:solidFill>
                <a:latin typeface="Calibri"/>
                <a:cs typeface="Arial"/>
              </a:rPr>
              <a:t>SECAmb made £32.3m of capital investments in infrastructure, digital, medical equipment and leased assets to support the delivery of high quality, safe patient care.</a:t>
            </a:r>
            <a:endParaRPr lang="en-GB" dirty="0">
              <a:solidFill>
                <a:srgbClr val="595959"/>
              </a:solidFill>
              <a:latin typeface="Calibri"/>
              <a:cs typeface="Calibri"/>
            </a:endParaRPr>
          </a:p>
          <a:p>
            <a:pPr marL="0" marR="0" lvl="0" indent="0" defTabSz="914400">
              <a:lnSpc>
                <a:spcPct val="100000"/>
              </a:lnSpc>
              <a:spcBef>
                <a:spcPts val="0"/>
              </a:spcBef>
              <a:spcAft>
                <a:spcPts val="0"/>
              </a:spcAft>
              <a:buClrTx/>
              <a:buSzTx/>
              <a:buFontTx/>
              <a:buNone/>
              <a:tabLst/>
              <a:defRPr/>
            </a:pPr>
            <a:endParaRPr lang="en-GB" sz="1800" u="none" strike="noStrike" kern="0" cap="none" spc="0" normalizeH="0" baseline="0" noProof="0" dirty="0">
              <a:ln>
                <a:noFill/>
              </a:ln>
              <a:solidFill>
                <a:srgbClr val="0070C0"/>
              </a:solidFill>
              <a:effectLst/>
              <a:uLnTx/>
              <a:uFillTx/>
              <a:latin typeface="Calibri" panose="020F0502020204030204" pitchFamily="34" charset="0"/>
              <a:cs typeface="Calibri"/>
            </a:endParaRPr>
          </a:p>
        </p:txBody>
      </p:sp>
      <p:pic>
        <p:nvPicPr>
          <p:cNvPr id="14" name="Content Placeholder 13">
            <a:extLst>
              <a:ext uri="{FF2B5EF4-FFF2-40B4-BE49-F238E27FC236}">
                <a16:creationId xmlns:a16="http://schemas.microsoft.com/office/drawing/2014/main" id="{68B5061E-6533-FE3B-3FE1-62A19BBF0BA9}"/>
              </a:ext>
            </a:extLst>
          </p:cNvPr>
          <p:cNvPicPr>
            <a:picLocks noGrp="1" noChangeAspect="1"/>
          </p:cNvPicPr>
          <p:nvPr>
            <p:ph idx="1"/>
          </p:nvPr>
        </p:nvPicPr>
        <p:blipFill>
          <a:blip r:embed="rId2"/>
          <a:stretch>
            <a:fillRect/>
          </a:stretch>
        </p:blipFill>
        <p:spPr>
          <a:xfrm>
            <a:off x="819818" y="1713843"/>
            <a:ext cx="4515979" cy="4013440"/>
          </a:xfrm>
          <a:prstGeom prst="rect">
            <a:avLst/>
          </a:prstGeom>
        </p:spPr>
      </p:pic>
      <p:sp>
        <p:nvSpPr>
          <p:cNvPr id="5" name="Rounded Rectangle 4">
            <a:extLst>
              <a:ext uri="{FF2B5EF4-FFF2-40B4-BE49-F238E27FC236}">
                <a16:creationId xmlns:a16="http://schemas.microsoft.com/office/drawing/2014/main" id="{E40E4E2B-4D38-E773-A244-FAA84F1E6B28}"/>
              </a:ext>
            </a:extLst>
          </p:cNvPr>
          <p:cNvSpPr/>
          <p:nvPr/>
        </p:nvSpPr>
        <p:spPr>
          <a:xfrm>
            <a:off x="699418" y="1664282"/>
            <a:ext cx="4726499" cy="4106367"/>
          </a:xfrm>
          <a:prstGeom prst="roundRect">
            <a:avLst>
              <a:gd name="adj" fmla="val 4603"/>
            </a:avLst>
          </a:prstGeom>
          <a:solidFill>
            <a:srgbClr val="36BCEE">
              <a:alpha val="2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1946714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Where Are We Now?</a:t>
            </a:r>
          </a:p>
        </p:txBody>
      </p:sp>
      <p:pic>
        <p:nvPicPr>
          <p:cNvPr id="10" name="Graphic 9" descr="Question Mark with solid fill">
            <a:extLst>
              <a:ext uri="{FF2B5EF4-FFF2-40B4-BE49-F238E27FC236}">
                <a16:creationId xmlns:a16="http://schemas.microsoft.com/office/drawing/2014/main" id="{CDF33617-091F-0AF2-851E-793DA1740A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6426" y="1772900"/>
            <a:ext cx="699115" cy="699115"/>
          </a:xfrm>
          <a:prstGeom prst="rect">
            <a:avLst/>
          </a:prstGeom>
        </p:spPr>
      </p:pic>
      <p:pic>
        <p:nvPicPr>
          <p:cNvPr id="29" name="Picture 28">
            <a:extLst>
              <a:ext uri="{FF2B5EF4-FFF2-40B4-BE49-F238E27FC236}">
                <a16:creationId xmlns:a16="http://schemas.microsoft.com/office/drawing/2014/main" id="{FBC9812A-FF5D-61CC-E2FF-1E1949D690B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5708" b="90358" l="7512" r="92958">
                        <a14:foregroundMark x1="91174" y1="45412" x2="92958" y2="25505"/>
                        <a14:foregroundMark x1="12019" y1="89269" x2="9296" y2="71540"/>
                        <a14:foregroundMark x1="9296" y1="71540" x2="9671" y2="67341"/>
                        <a14:foregroundMark x1="7512" y1="39658" x2="8638" y2="31260"/>
                      </a14:backgroundRemoval>
                    </a14:imgEffect>
                  </a14:imgLayer>
                </a14:imgProps>
              </a:ext>
              <a:ext uri="{28A0092B-C50C-407E-A947-70E740481C1C}">
                <a14:useLocalDpi xmlns:a14="http://schemas.microsoft.com/office/drawing/2010/main" val="0"/>
              </a:ext>
            </a:extLst>
          </a:blip>
          <a:srcRect t="6514"/>
          <a:stretch/>
        </p:blipFill>
        <p:spPr>
          <a:xfrm>
            <a:off x="30676" y="3629772"/>
            <a:ext cx="4416864" cy="2492982"/>
          </a:xfrm>
          <a:prstGeom prst="rect">
            <a:avLst/>
          </a:prstGeom>
        </p:spPr>
      </p:pic>
      <p:sp>
        <p:nvSpPr>
          <p:cNvPr id="11" name="TextBox 10">
            <a:extLst>
              <a:ext uri="{FF2B5EF4-FFF2-40B4-BE49-F238E27FC236}">
                <a16:creationId xmlns:a16="http://schemas.microsoft.com/office/drawing/2014/main" id="{387419DF-19CF-D6F8-173D-284F0EB7EE84}"/>
              </a:ext>
            </a:extLst>
          </p:cNvPr>
          <p:cNvSpPr txBox="1"/>
          <p:nvPr/>
        </p:nvSpPr>
        <p:spPr>
          <a:xfrm>
            <a:off x="6515659" y="3020041"/>
            <a:ext cx="2749996" cy="993760"/>
          </a:xfrm>
          <a:prstGeom prst="rect">
            <a:avLst/>
          </a:prstGeom>
        </p:spPr>
        <p:txBody>
          <a:bodyPr vert="horz" wrap="none"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Why do </a:t>
            </a:r>
            <a:b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b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they call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endParaRPr>
          </a:p>
        </p:txBody>
      </p:sp>
      <p:grpSp>
        <p:nvGrpSpPr>
          <p:cNvPr id="12" name="Group 11">
            <a:extLst>
              <a:ext uri="{FF2B5EF4-FFF2-40B4-BE49-F238E27FC236}">
                <a16:creationId xmlns:a16="http://schemas.microsoft.com/office/drawing/2014/main" id="{C9FE349B-6DBF-673E-3952-A1FEEF9C3FAC}"/>
              </a:ext>
            </a:extLst>
          </p:cNvPr>
          <p:cNvGrpSpPr/>
          <p:nvPr/>
        </p:nvGrpSpPr>
        <p:grpSpPr>
          <a:xfrm>
            <a:off x="515255" y="1838942"/>
            <a:ext cx="3845859" cy="1758777"/>
            <a:chOff x="525745" y="3036180"/>
            <a:chExt cx="3845859" cy="1758777"/>
          </a:xfrm>
        </p:grpSpPr>
        <p:sp>
          <p:nvSpPr>
            <p:cNvPr id="13" name="Freeform: Shape 3">
              <a:extLst>
                <a:ext uri="{FF2B5EF4-FFF2-40B4-BE49-F238E27FC236}">
                  <a16:creationId xmlns:a16="http://schemas.microsoft.com/office/drawing/2014/main" id="{DF87697B-3524-08AA-A2CF-8D7937282AB5}"/>
                </a:ext>
              </a:extLst>
            </p:cNvPr>
            <p:cNvSpPr/>
            <p:nvPr/>
          </p:nvSpPr>
          <p:spPr>
            <a:xfrm>
              <a:off x="525745" y="3036180"/>
              <a:ext cx="2931295" cy="1758777"/>
            </a:xfrm>
            <a:custGeom>
              <a:avLst/>
              <a:gdLst>
                <a:gd name="connsiteX0" fmla="*/ 0 w 2931295"/>
                <a:gd name="connsiteY0" fmla="*/ 175878 h 1758777"/>
                <a:gd name="connsiteX1" fmla="*/ 175878 w 2931295"/>
                <a:gd name="connsiteY1" fmla="*/ 0 h 1758777"/>
                <a:gd name="connsiteX2" fmla="*/ 2755417 w 2931295"/>
                <a:gd name="connsiteY2" fmla="*/ 0 h 1758777"/>
                <a:gd name="connsiteX3" fmla="*/ 2931295 w 2931295"/>
                <a:gd name="connsiteY3" fmla="*/ 175878 h 1758777"/>
                <a:gd name="connsiteX4" fmla="*/ 2931295 w 2931295"/>
                <a:gd name="connsiteY4" fmla="*/ 1582899 h 1758777"/>
                <a:gd name="connsiteX5" fmla="*/ 2755417 w 2931295"/>
                <a:gd name="connsiteY5" fmla="*/ 1758777 h 1758777"/>
                <a:gd name="connsiteX6" fmla="*/ 175878 w 2931295"/>
                <a:gd name="connsiteY6" fmla="*/ 1758777 h 1758777"/>
                <a:gd name="connsiteX7" fmla="*/ 0 w 2931295"/>
                <a:gd name="connsiteY7" fmla="*/ 1582899 h 1758777"/>
                <a:gd name="connsiteX8" fmla="*/ 0 w 2931295"/>
                <a:gd name="connsiteY8" fmla="*/ 175878 h 1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1295" h="1758777">
                  <a:moveTo>
                    <a:pt x="0" y="175878"/>
                  </a:moveTo>
                  <a:cubicBezTo>
                    <a:pt x="0" y="78743"/>
                    <a:pt x="78743" y="0"/>
                    <a:pt x="175878" y="0"/>
                  </a:cubicBezTo>
                  <a:lnTo>
                    <a:pt x="2755417" y="0"/>
                  </a:lnTo>
                  <a:cubicBezTo>
                    <a:pt x="2852552" y="0"/>
                    <a:pt x="2931295" y="78743"/>
                    <a:pt x="2931295" y="175878"/>
                  </a:cubicBezTo>
                  <a:lnTo>
                    <a:pt x="2931295" y="1582899"/>
                  </a:lnTo>
                  <a:cubicBezTo>
                    <a:pt x="2931295" y="1680034"/>
                    <a:pt x="2852552" y="1758777"/>
                    <a:pt x="2755417" y="1758777"/>
                  </a:cubicBezTo>
                  <a:lnTo>
                    <a:pt x="175878" y="1758777"/>
                  </a:lnTo>
                  <a:cubicBezTo>
                    <a:pt x="78743" y="1758777"/>
                    <a:pt x="0" y="1680034"/>
                    <a:pt x="0" y="1582899"/>
                  </a:cubicBezTo>
                  <a:lnTo>
                    <a:pt x="0" y="175878"/>
                  </a:lnTo>
                  <a:close/>
                </a:path>
              </a:pathLst>
            </a:custGeom>
            <a:solidFill>
              <a:srgbClr val="005EB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0573" tIns="150573" rIns="150573" bIns="150573"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Frame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Diagnose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Forecast</a:t>
              </a:r>
            </a:p>
          </p:txBody>
        </p:sp>
        <p:sp>
          <p:nvSpPr>
            <p:cNvPr id="14" name="Freeform: Shape 4">
              <a:extLst>
                <a:ext uri="{FF2B5EF4-FFF2-40B4-BE49-F238E27FC236}">
                  <a16:creationId xmlns:a16="http://schemas.microsoft.com/office/drawing/2014/main" id="{504545BA-9BAF-99B5-8DF2-C78D713A8C5A}"/>
                </a:ext>
              </a:extLst>
            </p:cNvPr>
            <p:cNvSpPr/>
            <p:nvPr/>
          </p:nvSpPr>
          <p:spPr>
            <a:xfrm>
              <a:off x="3750170" y="3552088"/>
              <a:ext cx="621434" cy="726961"/>
            </a:xfrm>
            <a:custGeom>
              <a:avLst/>
              <a:gdLst>
                <a:gd name="connsiteX0" fmla="*/ 0 w 621434"/>
                <a:gd name="connsiteY0" fmla="*/ 145392 h 726961"/>
                <a:gd name="connsiteX1" fmla="*/ 310717 w 621434"/>
                <a:gd name="connsiteY1" fmla="*/ 145392 h 726961"/>
                <a:gd name="connsiteX2" fmla="*/ 310717 w 621434"/>
                <a:gd name="connsiteY2" fmla="*/ 0 h 726961"/>
                <a:gd name="connsiteX3" fmla="*/ 621434 w 621434"/>
                <a:gd name="connsiteY3" fmla="*/ 363481 h 726961"/>
                <a:gd name="connsiteX4" fmla="*/ 310717 w 621434"/>
                <a:gd name="connsiteY4" fmla="*/ 726961 h 726961"/>
                <a:gd name="connsiteX5" fmla="*/ 310717 w 621434"/>
                <a:gd name="connsiteY5" fmla="*/ 581569 h 726961"/>
                <a:gd name="connsiteX6" fmla="*/ 0 w 621434"/>
                <a:gd name="connsiteY6" fmla="*/ 581569 h 726961"/>
                <a:gd name="connsiteX7" fmla="*/ 0 w 621434"/>
                <a:gd name="connsiteY7" fmla="*/ 145392 h 72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434" h="726961">
                  <a:moveTo>
                    <a:pt x="0" y="145392"/>
                  </a:moveTo>
                  <a:lnTo>
                    <a:pt x="310717" y="145392"/>
                  </a:lnTo>
                  <a:lnTo>
                    <a:pt x="310717" y="0"/>
                  </a:lnTo>
                  <a:lnTo>
                    <a:pt x="621434" y="363481"/>
                  </a:lnTo>
                  <a:lnTo>
                    <a:pt x="310717" y="726961"/>
                  </a:lnTo>
                  <a:lnTo>
                    <a:pt x="310717" y="581569"/>
                  </a:lnTo>
                  <a:lnTo>
                    <a:pt x="0" y="581569"/>
                  </a:lnTo>
                  <a:lnTo>
                    <a:pt x="0" y="145392"/>
                  </a:lnTo>
                  <a:close/>
                </a:path>
              </a:pathLst>
            </a:custGeom>
            <a:solidFill>
              <a:srgbClr val="7ABCDB"/>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145392" rIns="186430" bIns="145392"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endParaRPr kumimoji="0" lang="en-GB" sz="21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15" name="TextBox 14">
            <a:extLst>
              <a:ext uri="{FF2B5EF4-FFF2-40B4-BE49-F238E27FC236}">
                <a16:creationId xmlns:a16="http://schemas.microsoft.com/office/drawing/2014/main" id="{49E352C3-5014-AA71-16B2-0FCDB2471237}"/>
              </a:ext>
            </a:extLst>
          </p:cNvPr>
          <p:cNvSpPr txBox="1"/>
          <p:nvPr/>
        </p:nvSpPr>
        <p:spPr>
          <a:xfrm>
            <a:off x="3973660" y="3020041"/>
            <a:ext cx="2749996" cy="993760"/>
          </a:xfrm>
          <a:prstGeom prst="rect">
            <a:avLst/>
          </a:prstGeom>
        </p:spPr>
        <p:txBody>
          <a:bodyPr vert="horz" wrap="none"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Who are </a:t>
            </a:r>
            <a:b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b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our patients?</a:t>
            </a:r>
          </a:p>
        </p:txBody>
      </p:sp>
      <p:pic>
        <p:nvPicPr>
          <p:cNvPr id="16" name="Graphic 15" descr="Cycle with people with solid fill">
            <a:extLst>
              <a:ext uri="{FF2B5EF4-FFF2-40B4-BE49-F238E27FC236}">
                <a16:creationId xmlns:a16="http://schemas.microsoft.com/office/drawing/2014/main" id="{74615811-B89A-2C57-C26D-903ACDFF35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0125" y="1513925"/>
            <a:ext cx="1217066" cy="1217066"/>
          </a:xfrm>
          <a:prstGeom prst="rect">
            <a:avLst/>
          </a:prstGeom>
        </p:spPr>
      </p:pic>
      <p:sp>
        <p:nvSpPr>
          <p:cNvPr id="3" name="TextBox 2">
            <a:extLst>
              <a:ext uri="{FF2B5EF4-FFF2-40B4-BE49-F238E27FC236}">
                <a16:creationId xmlns:a16="http://schemas.microsoft.com/office/drawing/2014/main" id="{773BA784-C3C8-1DC1-3DD4-A13D3B8669E4}"/>
              </a:ext>
            </a:extLst>
          </p:cNvPr>
          <p:cNvSpPr txBox="1"/>
          <p:nvPr/>
        </p:nvSpPr>
        <p:spPr>
          <a:xfrm>
            <a:off x="8932522" y="3020041"/>
            <a:ext cx="2749996" cy="993760"/>
          </a:xfrm>
          <a:prstGeom prst="rect">
            <a:avLst/>
          </a:prstGeom>
        </p:spPr>
        <p:txBody>
          <a:bodyPr vert="horz" wrap="none"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How are we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responding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Calibri" panose="020F0502020204030204" pitchFamily="34" charset="0"/>
                <a:ea typeface="+mn-ea"/>
                <a:cs typeface="+mn-cs"/>
              </a:rPr>
              <a:t>today?</a:t>
            </a:r>
          </a:p>
        </p:txBody>
      </p:sp>
      <p:pic>
        <p:nvPicPr>
          <p:cNvPr id="4" name="Graphic 3" descr="Ambulance with solid fill">
            <a:extLst>
              <a:ext uri="{FF2B5EF4-FFF2-40B4-BE49-F238E27FC236}">
                <a16:creationId xmlns:a16="http://schemas.microsoft.com/office/drawing/2014/main" id="{4AA6745D-864B-80A8-DD0F-5E48D2F902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5489" y="1745251"/>
            <a:ext cx="914400" cy="914400"/>
          </a:xfrm>
          <a:prstGeom prst="rect">
            <a:avLst/>
          </a:prstGeom>
        </p:spPr>
      </p:pic>
      <p:sp>
        <p:nvSpPr>
          <p:cNvPr id="6" name="Oval 5">
            <a:extLst>
              <a:ext uri="{FF2B5EF4-FFF2-40B4-BE49-F238E27FC236}">
                <a16:creationId xmlns:a16="http://schemas.microsoft.com/office/drawing/2014/main" id="{43C55CDA-D3CA-EEDF-6ED7-361C7EF134E3}"/>
              </a:ext>
            </a:extLst>
          </p:cNvPr>
          <p:cNvSpPr/>
          <p:nvPr/>
        </p:nvSpPr>
        <p:spPr>
          <a:xfrm>
            <a:off x="4549302" y="1450030"/>
            <a:ext cx="1570859" cy="147672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73259046-8B04-FAB2-2502-C7FA3E8CFF8C}"/>
              </a:ext>
            </a:extLst>
          </p:cNvPr>
          <p:cNvSpPr/>
          <p:nvPr/>
        </p:nvSpPr>
        <p:spPr>
          <a:xfrm>
            <a:off x="7022871" y="1450030"/>
            <a:ext cx="1570859" cy="147672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C2D9852C-1F49-9BAE-64DE-15063C8646F8}"/>
              </a:ext>
            </a:extLst>
          </p:cNvPr>
          <p:cNvSpPr/>
          <p:nvPr/>
        </p:nvSpPr>
        <p:spPr>
          <a:xfrm>
            <a:off x="9519887" y="1450030"/>
            <a:ext cx="1570859" cy="1476725"/>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52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8C61EA4-5CE6-DC9A-BDFE-EECB0402508C}"/>
              </a:ext>
            </a:extLst>
          </p:cNvPr>
          <p:cNvSpPr/>
          <p:nvPr/>
        </p:nvSpPr>
        <p:spPr>
          <a:xfrm>
            <a:off x="7489289" y="1685945"/>
            <a:ext cx="2616108" cy="2616108"/>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648ED157-7713-9635-E4DC-4DB381064DC8}"/>
              </a:ext>
            </a:extLst>
          </p:cNvPr>
          <p:cNvGrpSpPr/>
          <p:nvPr/>
        </p:nvGrpSpPr>
        <p:grpSpPr>
          <a:xfrm>
            <a:off x="559510" y="2809490"/>
            <a:ext cx="3845859" cy="1758777"/>
            <a:chOff x="525745" y="3036180"/>
            <a:chExt cx="3845859" cy="1758777"/>
          </a:xfrm>
        </p:grpSpPr>
        <p:sp>
          <p:nvSpPr>
            <p:cNvPr id="7" name="Freeform: Shape 3">
              <a:extLst>
                <a:ext uri="{FF2B5EF4-FFF2-40B4-BE49-F238E27FC236}">
                  <a16:creationId xmlns:a16="http://schemas.microsoft.com/office/drawing/2014/main" id="{D9BCC847-6574-699B-1FE5-3FC2A1B32E0D}"/>
                </a:ext>
              </a:extLst>
            </p:cNvPr>
            <p:cNvSpPr/>
            <p:nvPr/>
          </p:nvSpPr>
          <p:spPr>
            <a:xfrm>
              <a:off x="525745" y="3036180"/>
              <a:ext cx="2931295" cy="1758777"/>
            </a:xfrm>
            <a:custGeom>
              <a:avLst/>
              <a:gdLst>
                <a:gd name="connsiteX0" fmla="*/ 0 w 2931295"/>
                <a:gd name="connsiteY0" fmla="*/ 175878 h 1758777"/>
                <a:gd name="connsiteX1" fmla="*/ 175878 w 2931295"/>
                <a:gd name="connsiteY1" fmla="*/ 0 h 1758777"/>
                <a:gd name="connsiteX2" fmla="*/ 2755417 w 2931295"/>
                <a:gd name="connsiteY2" fmla="*/ 0 h 1758777"/>
                <a:gd name="connsiteX3" fmla="*/ 2931295 w 2931295"/>
                <a:gd name="connsiteY3" fmla="*/ 175878 h 1758777"/>
                <a:gd name="connsiteX4" fmla="*/ 2931295 w 2931295"/>
                <a:gd name="connsiteY4" fmla="*/ 1582899 h 1758777"/>
                <a:gd name="connsiteX5" fmla="*/ 2755417 w 2931295"/>
                <a:gd name="connsiteY5" fmla="*/ 1758777 h 1758777"/>
                <a:gd name="connsiteX6" fmla="*/ 175878 w 2931295"/>
                <a:gd name="connsiteY6" fmla="*/ 1758777 h 1758777"/>
                <a:gd name="connsiteX7" fmla="*/ 0 w 2931295"/>
                <a:gd name="connsiteY7" fmla="*/ 1582899 h 1758777"/>
                <a:gd name="connsiteX8" fmla="*/ 0 w 2931295"/>
                <a:gd name="connsiteY8" fmla="*/ 175878 h 1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1295" h="1758777">
                  <a:moveTo>
                    <a:pt x="0" y="175878"/>
                  </a:moveTo>
                  <a:cubicBezTo>
                    <a:pt x="0" y="78743"/>
                    <a:pt x="78743" y="0"/>
                    <a:pt x="175878" y="0"/>
                  </a:cubicBezTo>
                  <a:lnTo>
                    <a:pt x="2755417" y="0"/>
                  </a:lnTo>
                  <a:cubicBezTo>
                    <a:pt x="2852552" y="0"/>
                    <a:pt x="2931295" y="78743"/>
                    <a:pt x="2931295" y="175878"/>
                  </a:cubicBezTo>
                  <a:lnTo>
                    <a:pt x="2931295" y="1582899"/>
                  </a:lnTo>
                  <a:cubicBezTo>
                    <a:pt x="2931295" y="1680034"/>
                    <a:pt x="2852552" y="1758777"/>
                    <a:pt x="2755417" y="1758777"/>
                  </a:cubicBezTo>
                  <a:lnTo>
                    <a:pt x="175878" y="1758777"/>
                  </a:lnTo>
                  <a:cubicBezTo>
                    <a:pt x="78743" y="1758777"/>
                    <a:pt x="0" y="1680034"/>
                    <a:pt x="0" y="1582899"/>
                  </a:cubicBezTo>
                  <a:lnTo>
                    <a:pt x="0" y="175878"/>
                  </a:lnTo>
                  <a:close/>
                </a:path>
              </a:pathLst>
            </a:custGeom>
            <a:solidFill>
              <a:srgbClr val="005EB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0573" tIns="150573" rIns="150573" bIns="150573"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Frame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Diagnose</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GB" sz="2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Forecast</a:t>
              </a:r>
            </a:p>
          </p:txBody>
        </p:sp>
        <p:sp>
          <p:nvSpPr>
            <p:cNvPr id="8" name="Freeform: Shape 4">
              <a:extLst>
                <a:ext uri="{FF2B5EF4-FFF2-40B4-BE49-F238E27FC236}">
                  <a16:creationId xmlns:a16="http://schemas.microsoft.com/office/drawing/2014/main" id="{55E4750F-EF1C-2554-304E-B2BA80A83242}"/>
                </a:ext>
              </a:extLst>
            </p:cNvPr>
            <p:cNvSpPr/>
            <p:nvPr/>
          </p:nvSpPr>
          <p:spPr>
            <a:xfrm>
              <a:off x="3750170" y="3552088"/>
              <a:ext cx="621434" cy="726961"/>
            </a:xfrm>
            <a:custGeom>
              <a:avLst/>
              <a:gdLst>
                <a:gd name="connsiteX0" fmla="*/ 0 w 621434"/>
                <a:gd name="connsiteY0" fmla="*/ 145392 h 726961"/>
                <a:gd name="connsiteX1" fmla="*/ 310717 w 621434"/>
                <a:gd name="connsiteY1" fmla="*/ 145392 h 726961"/>
                <a:gd name="connsiteX2" fmla="*/ 310717 w 621434"/>
                <a:gd name="connsiteY2" fmla="*/ 0 h 726961"/>
                <a:gd name="connsiteX3" fmla="*/ 621434 w 621434"/>
                <a:gd name="connsiteY3" fmla="*/ 363481 h 726961"/>
                <a:gd name="connsiteX4" fmla="*/ 310717 w 621434"/>
                <a:gd name="connsiteY4" fmla="*/ 726961 h 726961"/>
                <a:gd name="connsiteX5" fmla="*/ 310717 w 621434"/>
                <a:gd name="connsiteY5" fmla="*/ 581569 h 726961"/>
                <a:gd name="connsiteX6" fmla="*/ 0 w 621434"/>
                <a:gd name="connsiteY6" fmla="*/ 581569 h 726961"/>
                <a:gd name="connsiteX7" fmla="*/ 0 w 621434"/>
                <a:gd name="connsiteY7" fmla="*/ 145392 h 72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434" h="726961">
                  <a:moveTo>
                    <a:pt x="0" y="145392"/>
                  </a:moveTo>
                  <a:lnTo>
                    <a:pt x="310717" y="145392"/>
                  </a:lnTo>
                  <a:lnTo>
                    <a:pt x="310717" y="0"/>
                  </a:lnTo>
                  <a:lnTo>
                    <a:pt x="621434" y="363481"/>
                  </a:lnTo>
                  <a:lnTo>
                    <a:pt x="310717" y="726961"/>
                  </a:lnTo>
                  <a:lnTo>
                    <a:pt x="310717" y="581569"/>
                  </a:lnTo>
                  <a:lnTo>
                    <a:pt x="0" y="581569"/>
                  </a:lnTo>
                  <a:lnTo>
                    <a:pt x="0" y="145392"/>
                  </a:lnTo>
                  <a:close/>
                </a:path>
              </a:pathLst>
            </a:custGeom>
            <a:solidFill>
              <a:srgbClr val="7ABCDB"/>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145392" rIns="186430" bIns="145392"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endParaRPr kumimoji="0" lang="en-GB" sz="21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2" name="Title 1">
            <a:extLst>
              <a:ext uri="{FF2B5EF4-FFF2-40B4-BE49-F238E27FC236}">
                <a16:creationId xmlns:a16="http://schemas.microsoft.com/office/drawing/2014/main" id="{995EDBBA-F375-B4FC-E6F7-545F362AF92C}"/>
              </a:ext>
            </a:extLst>
          </p:cNvPr>
          <p:cNvSpPr>
            <a:spLocks noGrp="1"/>
          </p:cNvSpPr>
          <p:nvPr>
            <p:ph type="title"/>
          </p:nvPr>
        </p:nvSpPr>
        <p:spPr/>
        <p:txBody>
          <a:bodyPr/>
          <a:lstStyle/>
          <a:p>
            <a:r>
              <a:rPr lang="en-GB"/>
              <a:t>Where Are We Now?</a:t>
            </a:r>
          </a:p>
        </p:txBody>
      </p:sp>
      <p:pic>
        <p:nvPicPr>
          <p:cNvPr id="10" name="Picture 9">
            <a:extLst>
              <a:ext uri="{FF2B5EF4-FFF2-40B4-BE49-F238E27FC236}">
                <a16:creationId xmlns:a16="http://schemas.microsoft.com/office/drawing/2014/main" id="{D8CA5520-F064-FF53-EACF-9B245EA766AE}"/>
              </a:ext>
            </a:extLst>
          </p:cNvPr>
          <p:cNvPicPr>
            <a:picLocks noChangeAspect="1"/>
          </p:cNvPicPr>
          <p:nvPr/>
        </p:nvPicPr>
        <p:blipFill>
          <a:blip r:embed="rId2"/>
          <a:stretch>
            <a:fillRect/>
          </a:stretch>
        </p:blipFill>
        <p:spPr>
          <a:xfrm>
            <a:off x="5216307" y="2580745"/>
            <a:ext cx="3344213" cy="1379268"/>
          </a:xfrm>
          <a:prstGeom prst="rect">
            <a:avLst/>
          </a:prstGeom>
        </p:spPr>
      </p:pic>
      <p:pic>
        <p:nvPicPr>
          <p:cNvPr id="11" name="Picture 2" descr="Selected photo">
            <a:extLst>
              <a:ext uri="{FF2B5EF4-FFF2-40B4-BE49-F238E27FC236}">
                <a16:creationId xmlns:a16="http://schemas.microsoft.com/office/drawing/2014/main" id="{F1541CB5-E3B3-2EF7-76E7-E9F1F18B9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04" t="20341" r="29001" b="23201"/>
          <a:stretch/>
        </p:blipFill>
        <p:spPr bwMode="auto">
          <a:xfrm>
            <a:off x="8716660" y="1871981"/>
            <a:ext cx="2508591" cy="2099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816C34F6-40BD-CC76-87C2-5D49C2811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88" t="22008" r="5824" b="32255"/>
          <a:stretch/>
        </p:blipFill>
        <p:spPr bwMode="auto">
          <a:xfrm>
            <a:off x="6705704" y="4117556"/>
            <a:ext cx="3259016" cy="12778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9312871-4A9A-621F-22A4-738E0FCD3639}"/>
              </a:ext>
            </a:extLst>
          </p:cNvPr>
          <p:cNvSpPr txBox="1"/>
          <p:nvPr/>
        </p:nvSpPr>
        <p:spPr>
          <a:xfrm>
            <a:off x="457979" y="5179718"/>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EB8"/>
                </a:solidFill>
                <a:effectLst/>
                <a:uLnTx/>
                <a:uFillTx/>
                <a:latin typeface="Dreaming Outloud Pro" panose="03050502040302030504" pitchFamily="66" charset="0"/>
                <a:ea typeface="+mn-ea"/>
                <a:cs typeface="Dreaming Outloud Pro" panose="03050502040302030504" pitchFamily="66" charset="0"/>
              </a:rPr>
              <a:t>Data and </a:t>
            </a:r>
            <a:r>
              <a:rPr kumimoji="0" lang="en-GB" sz="1800" b="0" i="0" u="none" strike="noStrike" kern="1200" cap="none" spc="0" normalizeH="0" baseline="0" noProof="0" dirty="0">
                <a:ln>
                  <a:noFill/>
                </a:ln>
                <a:solidFill>
                  <a:srgbClr val="005EB8"/>
                </a:solidFill>
                <a:effectLst/>
                <a:uLnTx/>
                <a:uFillTx/>
                <a:latin typeface="Dreaming Outloud Pro" panose="03050502040302030504" pitchFamily="66" charset="0"/>
                <a:ea typeface="+mn-ea"/>
                <a:cs typeface="Dreaming Outloud Pro" panose="03050502040302030504" pitchFamily="66" charset="0"/>
              </a:rPr>
              <a:t>evidence</a:t>
            </a:r>
            <a:endParaRPr kumimoji="0" lang="en-GB" sz="1800" b="0" i="0" u="none" strike="noStrike" kern="1200" cap="none" spc="0" normalizeH="0" baseline="0" noProof="0">
              <a:ln>
                <a:noFill/>
              </a:ln>
              <a:solidFill>
                <a:srgbClr val="005EB8"/>
              </a:solidFill>
              <a:effectLst/>
              <a:uLnTx/>
              <a:uFillTx/>
              <a:latin typeface="Dreaming Outloud Pro" panose="03050502040302030504" pitchFamily="66" charset="0"/>
              <a:ea typeface="+mn-ea"/>
              <a:cs typeface="Dreaming Outloud Pro" panose="03050502040302030504" pitchFamily="66" charset="0"/>
            </a:endParaRPr>
          </a:p>
        </p:txBody>
      </p:sp>
      <p:sp>
        <p:nvSpPr>
          <p:cNvPr id="15" name="Freeform: Shape 14">
            <a:extLst>
              <a:ext uri="{FF2B5EF4-FFF2-40B4-BE49-F238E27FC236}">
                <a16:creationId xmlns:a16="http://schemas.microsoft.com/office/drawing/2014/main" id="{01A815F0-FD1D-4603-0C80-583723B29E48}"/>
              </a:ext>
            </a:extLst>
          </p:cNvPr>
          <p:cNvSpPr/>
          <p:nvPr/>
        </p:nvSpPr>
        <p:spPr>
          <a:xfrm>
            <a:off x="2048164" y="4597827"/>
            <a:ext cx="148509" cy="581891"/>
          </a:xfrm>
          <a:custGeom>
            <a:avLst/>
            <a:gdLst>
              <a:gd name="connsiteX0" fmla="*/ 46181 w 148509"/>
              <a:gd name="connsiteY0" fmla="*/ 581891 h 581891"/>
              <a:gd name="connsiteX1" fmla="*/ 147781 w 148509"/>
              <a:gd name="connsiteY1" fmla="*/ 304800 h 581891"/>
              <a:gd name="connsiteX2" fmla="*/ 0 w 148509"/>
              <a:gd name="connsiteY2" fmla="*/ 0 h 581891"/>
            </a:gdLst>
            <a:ahLst/>
            <a:cxnLst>
              <a:cxn ang="0">
                <a:pos x="connsiteX0" y="connsiteY0"/>
              </a:cxn>
              <a:cxn ang="0">
                <a:pos x="connsiteX1" y="connsiteY1"/>
              </a:cxn>
              <a:cxn ang="0">
                <a:pos x="connsiteX2" y="connsiteY2"/>
              </a:cxn>
            </a:cxnLst>
            <a:rect l="l" t="t" r="r" b="b"/>
            <a:pathLst>
              <a:path w="148509" h="581891">
                <a:moveTo>
                  <a:pt x="46181" y="581891"/>
                </a:moveTo>
                <a:cubicBezTo>
                  <a:pt x="100829" y="491836"/>
                  <a:pt x="155478" y="401782"/>
                  <a:pt x="147781" y="304800"/>
                </a:cubicBezTo>
                <a:cubicBezTo>
                  <a:pt x="140084" y="207818"/>
                  <a:pt x="70042" y="103909"/>
                  <a:pt x="0" y="0"/>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8084ED58-DB70-F510-E785-9225E312FA02}"/>
              </a:ext>
            </a:extLst>
          </p:cNvPr>
          <p:cNvSpPr txBox="1"/>
          <p:nvPr/>
        </p:nvSpPr>
        <p:spPr>
          <a:xfrm>
            <a:off x="387369" y="1588137"/>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EB8"/>
                </a:solidFill>
                <a:effectLst/>
                <a:uLnTx/>
                <a:uFillTx/>
                <a:latin typeface="Dreaming Outloud Pro" panose="03050502040302030504" pitchFamily="66" charset="0"/>
                <a:ea typeface="+mn-ea"/>
                <a:cs typeface="Dreaming Outloud Pro" panose="03050502040302030504" pitchFamily="66" charset="0"/>
              </a:rPr>
              <a:t>Lived experience of 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EB8"/>
                </a:solidFill>
                <a:effectLst/>
                <a:uLnTx/>
                <a:uFillTx/>
                <a:latin typeface="Dreaming Outloud Pro" panose="03050502040302030504" pitchFamily="66" charset="0"/>
                <a:ea typeface="+mn-ea"/>
                <a:cs typeface="Dreaming Outloud Pro" panose="03050502040302030504" pitchFamily="66" charset="0"/>
              </a:rPr>
              <a:t>clinicians delivering care</a:t>
            </a:r>
          </a:p>
        </p:txBody>
      </p:sp>
      <p:sp>
        <p:nvSpPr>
          <p:cNvPr id="17" name="Freeform: Shape 16">
            <a:extLst>
              <a:ext uri="{FF2B5EF4-FFF2-40B4-BE49-F238E27FC236}">
                <a16:creationId xmlns:a16="http://schemas.microsoft.com/office/drawing/2014/main" id="{B5D21050-DDE9-C825-B135-385F2BF021D3}"/>
              </a:ext>
            </a:extLst>
          </p:cNvPr>
          <p:cNvSpPr/>
          <p:nvPr/>
        </p:nvSpPr>
        <p:spPr>
          <a:xfrm rot="8750991">
            <a:off x="1227515" y="2177586"/>
            <a:ext cx="148509" cy="581891"/>
          </a:xfrm>
          <a:custGeom>
            <a:avLst/>
            <a:gdLst>
              <a:gd name="connsiteX0" fmla="*/ 46181 w 148509"/>
              <a:gd name="connsiteY0" fmla="*/ 581891 h 581891"/>
              <a:gd name="connsiteX1" fmla="*/ 147781 w 148509"/>
              <a:gd name="connsiteY1" fmla="*/ 304800 h 581891"/>
              <a:gd name="connsiteX2" fmla="*/ 0 w 148509"/>
              <a:gd name="connsiteY2" fmla="*/ 0 h 581891"/>
            </a:gdLst>
            <a:ahLst/>
            <a:cxnLst>
              <a:cxn ang="0">
                <a:pos x="connsiteX0" y="connsiteY0"/>
              </a:cxn>
              <a:cxn ang="0">
                <a:pos x="connsiteX1" y="connsiteY1"/>
              </a:cxn>
              <a:cxn ang="0">
                <a:pos x="connsiteX2" y="connsiteY2"/>
              </a:cxn>
            </a:cxnLst>
            <a:rect l="l" t="t" r="r" b="b"/>
            <a:pathLst>
              <a:path w="148509" h="581891">
                <a:moveTo>
                  <a:pt x="46181" y="581891"/>
                </a:moveTo>
                <a:cubicBezTo>
                  <a:pt x="100829" y="491836"/>
                  <a:pt x="155478" y="401782"/>
                  <a:pt x="147781" y="304800"/>
                </a:cubicBezTo>
                <a:cubicBezTo>
                  <a:pt x="140084" y="207818"/>
                  <a:pt x="70042" y="103909"/>
                  <a:pt x="0" y="0"/>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090F8B2B-27FA-80FE-BF03-C1EEC0632D4B}"/>
              </a:ext>
            </a:extLst>
          </p:cNvPr>
          <p:cNvSpPr txBox="1"/>
          <p:nvPr/>
        </p:nvSpPr>
        <p:spPr>
          <a:xfrm>
            <a:off x="3326735" y="4626764"/>
            <a:ext cx="914400"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EB8"/>
                </a:solidFill>
                <a:effectLst/>
                <a:uLnTx/>
                <a:uFillTx/>
                <a:latin typeface="Dreaming Outloud Pro" panose="03050502040302030504" pitchFamily="66" charset="0"/>
                <a:ea typeface="+mn-ea"/>
                <a:cs typeface="Dreaming Outloud Pro" panose="03050502040302030504" pitchFamily="66" charset="0"/>
              </a:rPr>
              <a:t>Patients’ and commissioners’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5EB8"/>
                </a:solidFill>
                <a:latin typeface="Dreaming Outloud Pro" panose="03050502040302030504" pitchFamily="66" charset="0"/>
                <a:cs typeface="Dreaming Outloud Pro" panose="03050502040302030504" pitchFamily="66" charset="0"/>
              </a:rPr>
              <a:t>n</a:t>
            </a:r>
            <a:r>
              <a:rPr kumimoji="0" lang="en-GB" sz="1800" b="0" i="0" u="none" strike="noStrike" kern="1200" cap="none" spc="0" normalizeH="0" baseline="0" noProof="0" dirty="0" err="1">
                <a:ln>
                  <a:noFill/>
                </a:ln>
                <a:solidFill>
                  <a:srgbClr val="005EB8"/>
                </a:solidFill>
                <a:effectLst/>
                <a:uLnTx/>
                <a:uFillTx/>
                <a:latin typeface="Dreaming Outloud Pro" panose="03050502040302030504" pitchFamily="66" charset="0"/>
                <a:ea typeface="+mn-ea"/>
                <a:cs typeface="Dreaming Outloud Pro" panose="03050502040302030504" pitchFamily="66" charset="0"/>
              </a:rPr>
              <a:t>eeds</a:t>
            </a:r>
            <a:r>
              <a:rPr kumimoji="0" lang="en-GB" sz="1800" b="0" i="0" u="none" strike="noStrike" kern="1200" cap="none" spc="0" normalizeH="0" baseline="0" noProof="0" dirty="0">
                <a:ln>
                  <a:noFill/>
                </a:ln>
                <a:solidFill>
                  <a:srgbClr val="005EB8"/>
                </a:solidFill>
                <a:effectLst/>
                <a:uLnTx/>
                <a:uFillTx/>
                <a:latin typeface="Dreaming Outloud Pro" panose="03050502040302030504" pitchFamily="66" charset="0"/>
                <a:ea typeface="+mn-ea"/>
                <a:cs typeface="Dreaming Outloud Pro" panose="03050502040302030504" pitchFamily="66" charset="0"/>
              </a:rPr>
              <a:t> and priorities </a:t>
            </a:r>
          </a:p>
        </p:txBody>
      </p:sp>
      <p:sp>
        <p:nvSpPr>
          <p:cNvPr id="4" name="Freeform: Shape 3">
            <a:extLst>
              <a:ext uri="{FF2B5EF4-FFF2-40B4-BE49-F238E27FC236}">
                <a16:creationId xmlns:a16="http://schemas.microsoft.com/office/drawing/2014/main" id="{5BA7F6DF-803A-DB8C-1DDF-BD9378E81796}"/>
              </a:ext>
            </a:extLst>
          </p:cNvPr>
          <p:cNvSpPr/>
          <p:nvPr/>
        </p:nvSpPr>
        <p:spPr>
          <a:xfrm rot="7449009" flipV="1">
            <a:off x="3005333" y="4531657"/>
            <a:ext cx="148509" cy="581891"/>
          </a:xfrm>
          <a:custGeom>
            <a:avLst/>
            <a:gdLst>
              <a:gd name="connsiteX0" fmla="*/ 46181 w 148509"/>
              <a:gd name="connsiteY0" fmla="*/ 581891 h 581891"/>
              <a:gd name="connsiteX1" fmla="*/ 147781 w 148509"/>
              <a:gd name="connsiteY1" fmla="*/ 304800 h 581891"/>
              <a:gd name="connsiteX2" fmla="*/ 0 w 148509"/>
              <a:gd name="connsiteY2" fmla="*/ 0 h 581891"/>
            </a:gdLst>
            <a:ahLst/>
            <a:cxnLst>
              <a:cxn ang="0">
                <a:pos x="connsiteX0" y="connsiteY0"/>
              </a:cxn>
              <a:cxn ang="0">
                <a:pos x="connsiteX1" y="connsiteY1"/>
              </a:cxn>
              <a:cxn ang="0">
                <a:pos x="connsiteX2" y="connsiteY2"/>
              </a:cxn>
            </a:cxnLst>
            <a:rect l="l" t="t" r="r" b="b"/>
            <a:pathLst>
              <a:path w="148509" h="581891">
                <a:moveTo>
                  <a:pt x="46181" y="581891"/>
                </a:moveTo>
                <a:cubicBezTo>
                  <a:pt x="100829" y="491836"/>
                  <a:pt x="155478" y="401782"/>
                  <a:pt x="147781" y="304800"/>
                </a:cubicBezTo>
                <a:cubicBezTo>
                  <a:pt x="140084" y="207818"/>
                  <a:pt x="70042" y="103909"/>
                  <a:pt x="0" y="0"/>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6963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B6A08-3829-C4E4-1315-980C0968E54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0" y="1486030"/>
            <a:ext cx="5651583" cy="3412177"/>
          </a:xfrm>
          <a:prstGeom prst="rect">
            <a:avLst/>
          </a:prstGeom>
        </p:spPr>
      </p:pic>
      <p:graphicFrame>
        <p:nvGraphicFramePr>
          <p:cNvPr id="5" name="Chart 4">
            <a:extLst>
              <a:ext uri="{FF2B5EF4-FFF2-40B4-BE49-F238E27FC236}">
                <a16:creationId xmlns:a16="http://schemas.microsoft.com/office/drawing/2014/main" id="{EE9E4D09-EC58-BA4A-86C0-AAEBCAA18612}"/>
              </a:ext>
            </a:extLst>
          </p:cNvPr>
          <p:cNvGraphicFramePr>
            <a:graphicFrameLocks/>
          </p:cNvGraphicFramePr>
          <p:nvPr>
            <p:extLst>
              <p:ext uri="{D42A27DB-BD31-4B8C-83A1-F6EECF244321}">
                <p14:modId xmlns:p14="http://schemas.microsoft.com/office/powerpoint/2010/main" val="2868317931"/>
              </p:ext>
            </p:extLst>
          </p:nvPr>
        </p:nvGraphicFramePr>
        <p:xfrm>
          <a:off x="-465334" y="196993"/>
          <a:ext cx="7041928" cy="5751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1242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96E88-7D97-AD11-DA52-2CC6BA47E4C8}"/>
              </a:ext>
            </a:extLst>
          </p:cNvPr>
          <p:cNvSpPr>
            <a:spLocks noGrp="1"/>
          </p:cNvSpPr>
          <p:nvPr>
            <p:ph type="title"/>
          </p:nvPr>
        </p:nvSpPr>
        <p:spPr/>
        <p:txBody>
          <a:bodyPr/>
          <a:lstStyle/>
          <a:p>
            <a:r>
              <a:rPr lang="en-GB"/>
              <a:t>Did You Know:</a:t>
            </a:r>
          </a:p>
        </p:txBody>
      </p:sp>
      <p:sp>
        <p:nvSpPr>
          <p:cNvPr id="4" name="Content Placeholder 3">
            <a:extLst>
              <a:ext uri="{FF2B5EF4-FFF2-40B4-BE49-F238E27FC236}">
                <a16:creationId xmlns:a16="http://schemas.microsoft.com/office/drawing/2014/main" id="{385130B2-121F-0CAB-31CE-EF0109C4B48B}"/>
              </a:ext>
            </a:extLst>
          </p:cNvPr>
          <p:cNvSpPr>
            <a:spLocks noGrp="1"/>
          </p:cNvSpPr>
          <p:nvPr>
            <p:ph idx="1"/>
          </p:nvPr>
        </p:nvSpPr>
        <p:spPr>
          <a:xfrm>
            <a:off x="515255" y="1677656"/>
            <a:ext cx="11407114" cy="3502687"/>
          </a:xfrm>
        </p:spPr>
        <p:txBody>
          <a:bodyPr>
            <a:noAutofit/>
          </a:bodyPr>
          <a:lstStyle/>
          <a:p>
            <a:pPr>
              <a:spcAft>
                <a:spcPts val="600"/>
              </a:spcAft>
            </a:pPr>
            <a:r>
              <a:rPr lang="en-GB" sz="3200" b="1" dirty="0">
                <a:solidFill>
                  <a:srgbClr val="0070C0"/>
                </a:solidFill>
              </a:rPr>
              <a:t>54% </a:t>
            </a:r>
            <a:r>
              <a:rPr lang="en-GB" dirty="0"/>
              <a:t>of our demand is over 65s (20% of population)</a:t>
            </a:r>
          </a:p>
          <a:p>
            <a:pPr>
              <a:spcAft>
                <a:spcPts val="600"/>
              </a:spcAft>
            </a:pPr>
            <a:r>
              <a:rPr lang="en-GB" sz="3200" b="1" dirty="0">
                <a:solidFill>
                  <a:srgbClr val="0070C0"/>
                </a:solidFill>
              </a:rPr>
              <a:t>20% </a:t>
            </a:r>
            <a:r>
              <a:rPr lang="en-GB" dirty="0"/>
              <a:t>of our incidents are cardiac issues (most common call)</a:t>
            </a:r>
          </a:p>
          <a:p>
            <a:pPr>
              <a:spcAft>
                <a:spcPts val="600"/>
              </a:spcAft>
            </a:pPr>
            <a:r>
              <a:rPr lang="en-GB" dirty="0"/>
              <a:t>Social problems, frailty and mental health make up </a:t>
            </a:r>
            <a:r>
              <a:rPr lang="en-GB" sz="3200" b="1" dirty="0">
                <a:solidFill>
                  <a:srgbClr val="0070C0"/>
                </a:solidFill>
              </a:rPr>
              <a:t>20%</a:t>
            </a:r>
            <a:r>
              <a:rPr lang="en-GB" sz="3200" dirty="0">
                <a:solidFill>
                  <a:srgbClr val="0070C0"/>
                </a:solidFill>
              </a:rPr>
              <a:t> </a:t>
            </a:r>
            <a:r>
              <a:rPr lang="en-GB" dirty="0"/>
              <a:t>of our demand</a:t>
            </a:r>
          </a:p>
          <a:p>
            <a:pPr>
              <a:spcAft>
                <a:spcPts val="600"/>
              </a:spcAft>
            </a:pPr>
            <a:r>
              <a:rPr lang="en-GB" sz="3200" b="1" dirty="0">
                <a:solidFill>
                  <a:srgbClr val="0070C0"/>
                </a:solidFill>
              </a:rPr>
              <a:t>1 in 10 hours </a:t>
            </a:r>
            <a:r>
              <a:rPr lang="en-GB" dirty="0"/>
              <a:t>on-scene are falls responses (5th most frequent call)</a:t>
            </a:r>
          </a:p>
          <a:p>
            <a:pPr>
              <a:spcAft>
                <a:spcPts val="600"/>
              </a:spcAft>
            </a:pPr>
            <a:r>
              <a:rPr lang="en-GB" dirty="0"/>
              <a:t>Last year we responded to</a:t>
            </a:r>
            <a:r>
              <a:rPr lang="en-GB" sz="3200" dirty="0"/>
              <a:t> </a:t>
            </a:r>
            <a:r>
              <a:rPr lang="en-GB" sz="3200" b="1" dirty="0">
                <a:solidFill>
                  <a:srgbClr val="0070C0"/>
                </a:solidFill>
              </a:rPr>
              <a:t>719,000</a:t>
            </a:r>
            <a:r>
              <a:rPr lang="en-GB" sz="3200" dirty="0"/>
              <a:t> </a:t>
            </a:r>
            <a:r>
              <a:rPr lang="en-GB" dirty="0"/>
              <a:t>incidents from 433,000 unique patients</a:t>
            </a:r>
          </a:p>
          <a:p>
            <a:pPr>
              <a:spcAft>
                <a:spcPts val="600"/>
              </a:spcAft>
            </a:pPr>
            <a:r>
              <a:rPr lang="en-GB" sz="3500" b="1" dirty="0">
                <a:solidFill>
                  <a:srgbClr val="0070C0"/>
                </a:solidFill>
              </a:rPr>
              <a:t>3% </a:t>
            </a:r>
            <a:r>
              <a:rPr lang="en-GB" dirty="0"/>
              <a:t>of patients generate </a:t>
            </a:r>
            <a:r>
              <a:rPr lang="en-GB" sz="3500" b="1" dirty="0">
                <a:solidFill>
                  <a:srgbClr val="0070C0"/>
                </a:solidFill>
              </a:rPr>
              <a:t>20% </a:t>
            </a:r>
            <a:r>
              <a:rPr lang="en-GB" dirty="0"/>
              <a:t>of our demand</a:t>
            </a:r>
          </a:p>
        </p:txBody>
      </p:sp>
    </p:spTree>
    <p:extLst>
      <p:ext uri="{BB962C8B-B14F-4D97-AF65-F5344CB8AC3E}">
        <p14:creationId xmlns:p14="http://schemas.microsoft.com/office/powerpoint/2010/main" val="1391850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7C99BE-2A06-AD50-1113-6CE3BCD60B58}"/>
              </a:ext>
            </a:extLst>
          </p:cNvPr>
          <p:cNvPicPr>
            <a:picLocks noChangeAspect="1"/>
          </p:cNvPicPr>
          <p:nvPr/>
        </p:nvPicPr>
        <p:blipFill rotWithShape="1">
          <a:blip r:embed="rId2"/>
          <a:srcRect t="4254" b="3600"/>
          <a:stretch/>
        </p:blipFill>
        <p:spPr>
          <a:xfrm>
            <a:off x="591636" y="119743"/>
            <a:ext cx="11008728" cy="5410200"/>
          </a:xfrm>
          <a:prstGeom prst="rect">
            <a:avLst/>
          </a:prstGeom>
        </p:spPr>
      </p:pic>
    </p:spTree>
    <p:extLst>
      <p:ext uri="{BB962C8B-B14F-4D97-AF65-F5344CB8AC3E}">
        <p14:creationId xmlns:p14="http://schemas.microsoft.com/office/powerpoint/2010/main" val="2862857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87A0618-584A-9F26-6D68-D47CCEE835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17610"/>
            <a:ext cx="10238151" cy="6522220"/>
          </a:xfrm>
          <a:prstGeom prst="rect">
            <a:avLst/>
          </a:prstGeom>
        </p:spPr>
      </p:pic>
    </p:spTree>
    <p:extLst>
      <p:ext uri="{BB962C8B-B14F-4D97-AF65-F5344CB8AC3E}">
        <p14:creationId xmlns:p14="http://schemas.microsoft.com/office/powerpoint/2010/main" val="2628311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369CAD33-1A07-397A-342A-34D098B2D94A}"/>
              </a:ext>
            </a:extLst>
          </p:cNvPr>
          <p:cNvSpPr/>
          <p:nvPr/>
        </p:nvSpPr>
        <p:spPr>
          <a:xfrm flipV="1">
            <a:off x="2075534" y="1456684"/>
            <a:ext cx="8021574" cy="4528967"/>
          </a:xfrm>
          <a:prstGeom prst="trapezoid">
            <a:avLst>
              <a:gd name="adj" fmla="val 535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cxnSp>
        <p:nvCxnSpPr>
          <p:cNvPr id="16" name="Straight Connector 15">
            <a:extLst>
              <a:ext uri="{FF2B5EF4-FFF2-40B4-BE49-F238E27FC236}">
                <a16:creationId xmlns:a16="http://schemas.microsoft.com/office/drawing/2014/main" id="{4A1B85E3-8852-2F4F-6660-F2CE472EA121}"/>
              </a:ext>
            </a:extLst>
          </p:cNvPr>
          <p:cNvCxnSpPr/>
          <p:nvPr/>
        </p:nvCxnSpPr>
        <p:spPr>
          <a:xfrm flipH="1">
            <a:off x="2334049" y="2018214"/>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8752CA-15DD-3101-A41B-C384B3F6BE76}"/>
              </a:ext>
            </a:extLst>
          </p:cNvPr>
          <p:cNvCxnSpPr/>
          <p:nvPr/>
        </p:nvCxnSpPr>
        <p:spPr>
          <a:xfrm flipH="1">
            <a:off x="2418016" y="258499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292AF3-BC2E-DFE5-42FC-C49B7F0B1C27}"/>
              </a:ext>
            </a:extLst>
          </p:cNvPr>
          <p:cNvCxnSpPr/>
          <p:nvPr/>
        </p:nvCxnSpPr>
        <p:spPr>
          <a:xfrm flipH="1">
            <a:off x="2197603" y="315176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091669-4605-09EF-5E3B-FE7D97532683}"/>
              </a:ext>
            </a:extLst>
          </p:cNvPr>
          <p:cNvCxnSpPr/>
          <p:nvPr/>
        </p:nvCxnSpPr>
        <p:spPr>
          <a:xfrm flipH="1">
            <a:off x="2099036" y="371854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93B099-8FF2-DD79-E25C-D647B23E45EF}"/>
              </a:ext>
            </a:extLst>
          </p:cNvPr>
          <p:cNvCxnSpPr/>
          <p:nvPr/>
        </p:nvCxnSpPr>
        <p:spPr>
          <a:xfrm flipH="1">
            <a:off x="2099036" y="428532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7F9A31-5050-EC12-E533-35E0C8443B15}"/>
              </a:ext>
            </a:extLst>
          </p:cNvPr>
          <p:cNvCxnSpPr/>
          <p:nvPr/>
        </p:nvCxnSpPr>
        <p:spPr>
          <a:xfrm flipH="1">
            <a:off x="2099036" y="485209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1F2109-9BA6-2201-5744-2897608C9AEC}"/>
              </a:ext>
            </a:extLst>
          </p:cNvPr>
          <p:cNvSpPr txBox="1"/>
          <p:nvPr/>
        </p:nvSpPr>
        <p:spPr>
          <a:xfrm>
            <a:off x="2666499" y="2123174"/>
            <a:ext cx="6839642"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Integrated Care Delivery Model</a:t>
            </a:r>
          </a:p>
        </p:txBody>
      </p:sp>
      <p:sp>
        <p:nvSpPr>
          <p:cNvPr id="25" name="TextBox 24">
            <a:extLst>
              <a:ext uri="{FF2B5EF4-FFF2-40B4-BE49-F238E27FC236}">
                <a16:creationId xmlns:a16="http://schemas.microsoft.com/office/drawing/2014/main" id="{576F3560-9FA1-4C42-EE7C-6AC9CCDEF30D}"/>
              </a:ext>
            </a:extLst>
          </p:cNvPr>
          <p:cNvSpPr txBox="1"/>
          <p:nvPr/>
        </p:nvSpPr>
        <p:spPr>
          <a:xfrm>
            <a:off x="3750537" y="4390282"/>
            <a:ext cx="4671567"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Programme Board</a:t>
            </a:r>
          </a:p>
        </p:txBody>
      </p:sp>
      <p:sp>
        <p:nvSpPr>
          <p:cNvPr id="26" name="TextBox 25">
            <a:extLst>
              <a:ext uri="{FF2B5EF4-FFF2-40B4-BE49-F238E27FC236}">
                <a16:creationId xmlns:a16="http://schemas.microsoft.com/office/drawing/2014/main" id="{59F2C99F-CF8E-D0E0-521C-112F69E5CFF8}"/>
              </a:ext>
            </a:extLst>
          </p:cNvPr>
          <p:cNvSpPr txBox="1"/>
          <p:nvPr/>
        </p:nvSpPr>
        <p:spPr>
          <a:xfrm>
            <a:off x="4155921" y="4962306"/>
            <a:ext cx="3860799"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Trust Board | Council of Governors</a:t>
            </a:r>
          </a:p>
        </p:txBody>
      </p:sp>
      <p:sp>
        <p:nvSpPr>
          <p:cNvPr id="27" name="TextBox 26">
            <a:extLst>
              <a:ext uri="{FF2B5EF4-FFF2-40B4-BE49-F238E27FC236}">
                <a16:creationId xmlns:a16="http://schemas.microsoft.com/office/drawing/2014/main" id="{CFEE729C-B0AE-5276-34A3-B12E61A16443}"/>
              </a:ext>
            </a:extLst>
          </p:cNvPr>
          <p:cNvSpPr txBox="1"/>
          <p:nvPr/>
        </p:nvSpPr>
        <p:spPr>
          <a:xfrm>
            <a:off x="4490949" y="5531708"/>
            <a:ext cx="3190743"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Vision</a:t>
            </a:r>
          </a:p>
        </p:txBody>
      </p:sp>
      <p:sp>
        <p:nvSpPr>
          <p:cNvPr id="29" name="TextBox 28">
            <a:extLst>
              <a:ext uri="{FF2B5EF4-FFF2-40B4-BE49-F238E27FC236}">
                <a16:creationId xmlns:a16="http://schemas.microsoft.com/office/drawing/2014/main" id="{59CF4F7D-960F-CDFB-6E21-3D18B1EBD581}"/>
              </a:ext>
            </a:extLst>
          </p:cNvPr>
          <p:cNvSpPr txBox="1"/>
          <p:nvPr/>
        </p:nvSpPr>
        <p:spPr>
          <a:xfrm>
            <a:off x="4767832" y="2710942"/>
            <a:ext cx="2636978"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Operationalisation</a:t>
            </a:r>
          </a:p>
        </p:txBody>
      </p:sp>
      <p:sp>
        <p:nvSpPr>
          <p:cNvPr id="32" name="TextBox 31">
            <a:extLst>
              <a:ext uri="{FF2B5EF4-FFF2-40B4-BE49-F238E27FC236}">
                <a16:creationId xmlns:a16="http://schemas.microsoft.com/office/drawing/2014/main" id="{B7DAD05E-BFF2-6C89-6AF7-0C3485FBB148}"/>
              </a:ext>
            </a:extLst>
          </p:cNvPr>
          <p:cNvSpPr txBox="1"/>
          <p:nvPr/>
        </p:nvSpPr>
        <p:spPr>
          <a:xfrm>
            <a:off x="7411535" y="2687328"/>
            <a:ext cx="2033460" cy="343736"/>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Partners</a:t>
            </a:r>
          </a:p>
        </p:txBody>
      </p:sp>
      <p:cxnSp>
        <p:nvCxnSpPr>
          <p:cNvPr id="35" name="Straight Connector 34">
            <a:extLst>
              <a:ext uri="{FF2B5EF4-FFF2-40B4-BE49-F238E27FC236}">
                <a16:creationId xmlns:a16="http://schemas.microsoft.com/office/drawing/2014/main" id="{EC07F9EB-62F9-81C3-2476-38C04B11209F}"/>
              </a:ext>
            </a:extLst>
          </p:cNvPr>
          <p:cNvCxnSpPr/>
          <p:nvPr/>
        </p:nvCxnSpPr>
        <p:spPr>
          <a:xfrm>
            <a:off x="740606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9D02F9-2395-76AE-4DD9-2B1D05217332}"/>
              </a:ext>
            </a:extLst>
          </p:cNvPr>
          <p:cNvCxnSpPr/>
          <p:nvPr/>
        </p:nvCxnSpPr>
        <p:spPr>
          <a:xfrm>
            <a:off x="476613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A011F2-6D68-4D46-FE99-992957249128}"/>
              </a:ext>
            </a:extLst>
          </p:cNvPr>
          <p:cNvSpPr txBox="1"/>
          <p:nvPr/>
        </p:nvSpPr>
        <p:spPr>
          <a:xfrm>
            <a:off x="4996661" y="3277719"/>
            <a:ext cx="2179320"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Transformation &amp; Change</a:t>
            </a:r>
          </a:p>
        </p:txBody>
      </p:sp>
      <p:cxnSp>
        <p:nvCxnSpPr>
          <p:cNvPr id="41" name="Straight Connector 40">
            <a:extLst>
              <a:ext uri="{FF2B5EF4-FFF2-40B4-BE49-F238E27FC236}">
                <a16:creationId xmlns:a16="http://schemas.microsoft.com/office/drawing/2014/main" id="{F0B6B7CC-372B-8EF2-5D30-83F1DACDE3C6}"/>
              </a:ext>
            </a:extLst>
          </p:cNvPr>
          <p:cNvCxnSpPr/>
          <p:nvPr/>
        </p:nvCxnSpPr>
        <p:spPr>
          <a:xfrm>
            <a:off x="7178495"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A18E4A-934D-7346-52CC-058B379E7129}"/>
              </a:ext>
            </a:extLst>
          </p:cNvPr>
          <p:cNvSpPr txBox="1"/>
          <p:nvPr/>
        </p:nvSpPr>
        <p:spPr>
          <a:xfrm>
            <a:off x="2727648" y="2695199"/>
            <a:ext cx="2030727" cy="335868"/>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People</a:t>
            </a:r>
          </a:p>
        </p:txBody>
      </p:sp>
      <p:sp>
        <p:nvSpPr>
          <p:cNvPr id="44" name="TextBox 43">
            <a:extLst>
              <a:ext uri="{FF2B5EF4-FFF2-40B4-BE49-F238E27FC236}">
                <a16:creationId xmlns:a16="http://schemas.microsoft.com/office/drawing/2014/main" id="{398F986A-9150-A20B-AE09-86A38827F551}"/>
              </a:ext>
            </a:extLst>
          </p:cNvPr>
          <p:cNvSpPr txBox="1"/>
          <p:nvPr/>
        </p:nvSpPr>
        <p:spPr>
          <a:xfrm>
            <a:off x="7181230" y="3254104"/>
            <a:ext cx="1955220" cy="322748"/>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Technology &amp; Digital</a:t>
            </a:r>
          </a:p>
        </p:txBody>
      </p:sp>
      <p:cxnSp>
        <p:nvCxnSpPr>
          <p:cNvPr id="45" name="Straight Connector 44">
            <a:extLst>
              <a:ext uri="{FF2B5EF4-FFF2-40B4-BE49-F238E27FC236}">
                <a16:creationId xmlns:a16="http://schemas.microsoft.com/office/drawing/2014/main" id="{15B4FB84-8FF5-16C6-4BA9-5BD5B5CB1A88}"/>
              </a:ext>
            </a:extLst>
          </p:cNvPr>
          <p:cNvCxnSpPr/>
          <p:nvPr/>
        </p:nvCxnSpPr>
        <p:spPr>
          <a:xfrm>
            <a:off x="4992017"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F3A5900-5086-AF37-B925-9B5A7100A018}"/>
              </a:ext>
            </a:extLst>
          </p:cNvPr>
          <p:cNvSpPr txBox="1"/>
          <p:nvPr/>
        </p:nvSpPr>
        <p:spPr>
          <a:xfrm>
            <a:off x="3036194" y="3261975"/>
            <a:ext cx="1953502" cy="325372"/>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Culture &amp; Values</a:t>
            </a:r>
          </a:p>
        </p:txBody>
      </p:sp>
      <p:sp>
        <p:nvSpPr>
          <p:cNvPr id="48" name="TextBox 47">
            <a:extLst>
              <a:ext uri="{FF2B5EF4-FFF2-40B4-BE49-F238E27FC236}">
                <a16:creationId xmlns:a16="http://schemas.microsoft.com/office/drawing/2014/main" id="{582A7DBF-DD51-995C-09F3-41FBD6B62FA0}"/>
              </a:ext>
            </a:extLst>
          </p:cNvPr>
          <p:cNvSpPr txBox="1"/>
          <p:nvPr/>
        </p:nvSpPr>
        <p:spPr>
          <a:xfrm>
            <a:off x="3516958" y="3820882"/>
            <a:ext cx="5138724"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Organisational Sustainability &amp; Resilience</a:t>
            </a:r>
          </a:p>
        </p:txBody>
      </p:sp>
      <p:cxnSp>
        <p:nvCxnSpPr>
          <p:cNvPr id="49" name="Straight Connector 48">
            <a:extLst>
              <a:ext uri="{FF2B5EF4-FFF2-40B4-BE49-F238E27FC236}">
                <a16:creationId xmlns:a16="http://schemas.microsoft.com/office/drawing/2014/main" id="{997C54A8-87C1-F845-77EE-13F159A6B0D8}"/>
              </a:ext>
            </a:extLst>
          </p:cNvPr>
          <p:cNvCxnSpPr/>
          <p:nvPr/>
        </p:nvCxnSpPr>
        <p:spPr>
          <a:xfrm flipH="1">
            <a:off x="2099036" y="541887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9D18F46-E3F7-3E6F-1992-F723B0259113}"/>
              </a:ext>
            </a:extLst>
          </p:cNvPr>
          <p:cNvSpPr txBox="1"/>
          <p:nvPr/>
        </p:nvSpPr>
        <p:spPr>
          <a:xfrm>
            <a:off x="2324517" y="1556397"/>
            <a:ext cx="7523606"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Patients</a:t>
            </a:r>
          </a:p>
        </p:txBody>
      </p:sp>
      <p:sp>
        <p:nvSpPr>
          <p:cNvPr id="8" name="TextBox 7">
            <a:extLst>
              <a:ext uri="{FF2B5EF4-FFF2-40B4-BE49-F238E27FC236}">
                <a16:creationId xmlns:a16="http://schemas.microsoft.com/office/drawing/2014/main" id="{E68E1DA0-B944-4828-CF21-DB8618F9BE22}"/>
              </a:ext>
            </a:extLst>
          </p:cNvPr>
          <p:cNvSpPr txBox="1"/>
          <p:nvPr/>
        </p:nvSpPr>
        <p:spPr>
          <a:xfrm rot="1680778">
            <a:off x="8281922" y="4362322"/>
            <a:ext cx="426126" cy="1193932"/>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Governance</a:t>
            </a:r>
          </a:p>
        </p:txBody>
      </p:sp>
      <p:sp>
        <p:nvSpPr>
          <p:cNvPr id="13" name="Title 12">
            <a:extLst>
              <a:ext uri="{FF2B5EF4-FFF2-40B4-BE49-F238E27FC236}">
                <a16:creationId xmlns:a16="http://schemas.microsoft.com/office/drawing/2014/main" id="{30866547-10AF-5E3C-523C-F0891F806981}"/>
              </a:ext>
            </a:extLst>
          </p:cNvPr>
          <p:cNvSpPr>
            <a:spLocks noGrp="1"/>
          </p:cNvSpPr>
          <p:nvPr>
            <p:ph type="title"/>
          </p:nvPr>
        </p:nvSpPr>
        <p:spPr/>
        <p:txBody>
          <a:bodyPr/>
          <a:lstStyle/>
          <a:p>
            <a:r>
              <a:rPr lang="en-GB"/>
              <a:t>Strategy Programme Pillars</a:t>
            </a:r>
          </a:p>
        </p:txBody>
      </p:sp>
      <p:sp>
        <p:nvSpPr>
          <p:cNvPr id="3" name="Rectangle 2">
            <a:extLst>
              <a:ext uri="{FF2B5EF4-FFF2-40B4-BE49-F238E27FC236}">
                <a16:creationId xmlns:a16="http://schemas.microsoft.com/office/drawing/2014/main" id="{9439A94E-BB05-543E-09F9-C39C4B3C27DC}"/>
              </a:ext>
            </a:extLst>
          </p:cNvPr>
          <p:cNvSpPr/>
          <p:nvPr/>
        </p:nvSpPr>
        <p:spPr>
          <a:xfrm>
            <a:off x="1878738" y="2028877"/>
            <a:ext cx="7959857" cy="405648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5" name="Picture 4" descr="A blue and black background&#10;&#10;Description automatically generated">
            <a:extLst>
              <a:ext uri="{FF2B5EF4-FFF2-40B4-BE49-F238E27FC236}">
                <a16:creationId xmlns:a16="http://schemas.microsoft.com/office/drawing/2014/main" id="{5D536979-5850-775F-6564-F24D046790DF}"/>
              </a:ext>
            </a:extLst>
          </p:cNvPr>
          <p:cNvPicPr>
            <a:picLocks noChangeAspect="1"/>
          </p:cNvPicPr>
          <p:nvPr/>
        </p:nvPicPr>
        <p:blipFill rotWithShape="1">
          <a:blip r:embed="rId3"/>
          <a:srcRect b="21876"/>
          <a:stretch/>
        </p:blipFill>
        <p:spPr>
          <a:xfrm>
            <a:off x="0" y="5464500"/>
            <a:ext cx="12192000" cy="1393500"/>
          </a:xfrm>
          <a:prstGeom prst="rect">
            <a:avLst/>
          </a:prstGeom>
        </p:spPr>
      </p:pic>
      <p:pic>
        <p:nvPicPr>
          <p:cNvPr id="6" name="Picture 5">
            <a:extLst>
              <a:ext uri="{FF2B5EF4-FFF2-40B4-BE49-F238E27FC236}">
                <a16:creationId xmlns:a16="http://schemas.microsoft.com/office/drawing/2014/main" id="{21FC9850-510E-E1A5-BC79-CCFEED03D3DC}"/>
              </a:ext>
            </a:extLst>
          </p:cNvPr>
          <p:cNvPicPr>
            <a:picLocks noChangeAspect="1"/>
          </p:cNvPicPr>
          <p:nvPr/>
        </p:nvPicPr>
        <p:blipFill>
          <a:blip r:embed="rId4"/>
          <a:stretch>
            <a:fillRect/>
          </a:stretch>
        </p:blipFill>
        <p:spPr>
          <a:xfrm>
            <a:off x="208445" y="6491512"/>
            <a:ext cx="5372100" cy="2286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C5C8F339-8721-CF5A-09F4-AC22C72E1958}"/>
              </a:ext>
            </a:extLst>
          </p:cNvPr>
          <p:cNvPicPr>
            <a:picLocks noChangeAspect="1"/>
          </p:cNvPicPr>
          <p:nvPr/>
        </p:nvPicPr>
        <p:blipFill>
          <a:blip r:embed="rId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1435650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369CAD33-1A07-397A-342A-34D098B2D94A}"/>
              </a:ext>
            </a:extLst>
          </p:cNvPr>
          <p:cNvSpPr/>
          <p:nvPr/>
        </p:nvSpPr>
        <p:spPr>
          <a:xfrm flipV="1">
            <a:off x="2075534" y="1456684"/>
            <a:ext cx="8021574" cy="4528967"/>
          </a:xfrm>
          <a:prstGeom prst="trapezoid">
            <a:avLst>
              <a:gd name="adj" fmla="val 535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cxnSp>
        <p:nvCxnSpPr>
          <p:cNvPr id="16" name="Straight Connector 15">
            <a:extLst>
              <a:ext uri="{FF2B5EF4-FFF2-40B4-BE49-F238E27FC236}">
                <a16:creationId xmlns:a16="http://schemas.microsoft.com/office/drawing/2014/main" id="{4A1B85E3-8852-2F4F-6660-F2CE472EA121}"/>
              </a:ext>
            </a:extLst>
          </p:cNvPr>
          <p:cNvCxnSpPr/>
          <p:nvPr/>
        </p:nvCxnSpPr>
        <p:spPr>
          <a:xfrm flipH="1">
            <a:off x="2334049" y="2018214"/>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8752CA-15DD-3101-A41B-C384B3F6BE76}"/>
              </a:ext>
            </a:extLst>
          </p:cNvPr>
          <p:cNvCxnSpPr/>
          <p:nvPr/>
        </p:nvCxnSpPr>
        <p:spPr>
          <a:xfrm flipH="1">
            <a:off x="2418016" y="258499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292AF3-BC2E-DFE5-42FC-C49B7F0B1C27}"/>
              </a:ext>
            </a:extLst>
          </p:cNvPr>
          <p:cNvCxnSpPr/>
          <p:nvPr/>
        </p:nvCxnSpPr>
        <p:spPr>
          <a:xfrm flipH="1">
            <a:off x="2197603" y="315176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091669-4605-09EF-5E3B-FE7D97532683}"/>
              </a:ext>
            </a:extLst>
          </p:cNvPr>
          <p:cNvCxnSpPr/>
          <p:nvPr/>
        </p:nvCxnSpPr>
        <p:spPr>
          <a:xfrm flipH="1">
            <a:off x="2099036" y="371854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93B099-8FF2-DD79-E25C-D647B23E45EF}"/>
              </a:ext>
            </a:extLst>
          </p:cNvPr>
          <p:cNvCxnSpPr/>
          <p:nvPr/>
        </p:nvCxnSpPr>
        <p:spPr>
          <a:xfrm flipH="1">
            <a:off x="2099036" y="428532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7F9A31-5050-EC12-E533-35E0C8443B15}"/>
              </a:ext>
            </a:extLst>
          </p:cNvPr>
          <p:cNvCxnSpPr/>
          <p:nvPr/>
        </p:nvCxnSpPr>
        <p:spPr>
          <a:xfrm flipH="1">
            <a:off x="2099036" y="485209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1F2109-9BA6-2201-5744-2897608C9AEC}"/>
              </a:ext>
            </a:extLst>
          </p:cNvPr>
          <p:cNvSpPr txBox="1"/>
          <p:nvPr/>
        </p:nvSpPr>
        <p:spPr>
          <a:xfrm>
            <a:off x="2666499" y="2123174"/>
            <a:ext cx="6839642"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Integrated Care Delivery Model</a:t>
            </a:r>
          </a:p>
        </p:txBody>
      </p:sp>
      <p:sp>
        <p:nvSpPr>
          <p:cNvPr id="25" name="TextBox 24">
            <a:extLst>
              <a:ext uri="{FF2B5EF4-FFF2-40B4-BE49-F238E27FC236}">
                <a16:creationId xmlns:a16="http://schemas.microsoft.com/office/drawing/2014/main" id="{576F3560-9FA1-4C42-EE7C-6AC9CCDEF30D}"/>
              </a:ext>
            </a:extLst>
          </p:cNvPr>
          <p:cNvSpPr txBox="1"/>
          <p:nvPr/>
        </p:nvSpPr>
        <p:spPr>
          <a:xfrm>
            <a:off x="3750537" y="4390282"/>
            <a:ext cx="4671567"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Programme Board</a:t>
            </a:r>
          </a:p>
        </p:txBody>
      </p:sp>
      <p:sp>
        <p:nvSpPr>
          <p:cNvPr id="26" name="TextBox 25">
            <a:extLst>
              <a:ext uri="{FF2B5EF4-FFF2-40B4-BE49-F238E27FC236}">
                <a16:creationId xmlns:a16="http://schemas.microsoft.com/office/drawing/2014/main" id="{59F2C99F-CF8E-D0E0-521C-112F69E5CFF8}"/>
              </a:ext>
            </a:extLst>
          </p:cNvPr>
          <p:cNvSpPr txBox="1"/>
          <p:nvPr/>
        </p:nvSpPr>
        <p:spPr>
          <a:xfrm>
            <a:off x="4155921" y="4962306"/>
            <a:ext cx="3860799"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Trust Board | Council of Governors</a:t>
            </a:r>
          </a:p>
        </p:txBody>
      </p:sp>
      <p:sp>
        <p:nvSpPr>
          <p:cNvPr id="27" name="TextBox 26">
            <a:extLst>
              <a:ext uri="{FF2B5EF4-FFF2-40B4-BE49-F238E27FC236}">
                <a16:creationId xmlns:a16="http://schemas.microsoft.com/office/drawing/2014/main" id="{CFEE729C-B0AE-5276-34A3-B12E61A16443}"/>
              </a:ext>
            </a:extLst>
          </p:cNvPr>
          <p:cNvSpPr txBox="1"/>
          <p:nvPr/>
        </p:nvSpPr>
        <p:spPr>
          <a:xfrm>
            <a:off x="4490949" y="5531708"/>
            <a:ext cx="3190743"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Vision</a:t>
            </a:r>
          </a:p>
        </p:txBody>
      </p:sp>
      <p:sp>
        <p:nvSpPr>
          <p:cNvPr id="29" name="TextBox 28">
            <a:extLst>
              <a:ext uri="{FF2B5EF4-FFF2-40B4-BE49-F238E27FC236}">
                <a16:creationId xmlns:a16="http://schemas.microsoft.com/office/drawing/2014/main" id="{59CF4F7D-960F-CDFB-6E21-3D18B1EBD581}"/>
              </a:ext>
            </a:extLst>
          </p:cNvPr>
          <p:cNvSpPr txBox="1"/>
          <p:nvPr/>
        </p:nvSpPr>
        <p:spPr>
          <a:xfrm>
            <a:off x="4767832" y="2710942"/>
            <a:ext cx="2636978"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Operationalisation</a:t>
            </a:r>
          </a:p>
        </p:txBody>
      </p:sp>
      <p:sp>
        <p:nvSpPr>
          <p:cNvPr id="32" name="TextBox 31">
            <a:extLst>
              <a:ext uri="{FF2B5EF4-FFF2-40B4-BE49-F238E27FC236}">
                <a16:creationId xmlns:a16="http://schemas.microsoft.com/office/drawing/2014/main" id="{B7DAD05E-BFF2-6C89-6AF7-0C3485FBB148}"/>
              </a:ext>
            </a:extLst>
          </p:cNvPr>
          <p:cNvSpPr txBox="1"/>
          <p:nvPr/>
        </p:nvSpPr>
        <p:spPr>
          <a:xfrm>
            <a:off x="7411535" y="2687328"/>
            <a:ext cx="2033460" cy="343736"/>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Partners</a:t>
            </a:r>
          </a:p>
        </p:txBody>
      </p:sp>
      <p:cxnSp>
        <p:nvCxnSpPr>
          <p:cNvPr id="35" name="Straight Connector 34">
            <a:extLst>
              <a:ext uri="{FF2B5EF4-FFF2-40B4-BE49-F238E27FC236}">
                <a16:creationId xmlns:a16="http://schemas.microsoft.com/office/drawing/2014/main" id="{EC07F9EB-62F9-81C3-2476-38C04B11209F}"/>
              </a:ext>
            </a:extLst>
          </p:cNvPr>
          <p:cNvCxnSpPr/>
          <p:nvPr/>
        </p:nvCxnSpPr>
        <p:spPr>
          <a:xfrm>
            <a:off x="740606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9D02F9-2395-76AE-4DD9-2B1D05217332}"/>
              </a:ext>
            </a:extLst>
          </p:cNvPr>
          <p:cNvCxnSpPr/>
          <p:nvPr/>
        </p:nvCxnSpPr>
        <p:spPr>
          <a:xfrm>
            <a:off x="476613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A011F2-6D68-4D46-FE99-992957249128}"/>
              </a:ext>
            </a:extLst>
          </p:cNvPr>
          <p:cNvSpPr txBox="1"/>
          <p:nvPr/>
        </p:nvSpPr>
        <p:spPr>
          <a:xfrm>
            <a:off x="4996661" y="3277719"/>
            <a:ext cx="2179320"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Transformation &amp; Change</a:t>
            </a:r>
          </a:p>
        </p:txBody>
      </p:sp>
      <p:cxnSp>
        <p:nvCxnSpPr>
          <p:cNvPr id="41" name="Straight Connector 40">
            <a:extLst>
              <a:ext uri="{FF2B5EF4-FFF2-40B4-BE49-F238E27FC236}">
                <a16:creationId xmlns:a16="http://schemas.microsoft.com/office/drawing/2014/main" id="{F0B6B7CC-372B-8EF2-5D30-83F1DACDE3C6}"/>
              </a:ext>
            </a:extLst>
          </p:cNvPr>
          <p:cNvCxnSpPr/>
          <p:nvPr/>
        </p:nvCxnSpPr>
        <p:spPr>
          <a:xfrm>
            <a:off x="7178495"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A18E4A-934D-7346-52CC-058B379E7129}"/>
              </a:ext>
            </a:extLst>
          </p:cNvPr>
          <p:cNvSpPr txBox="1"/>
          <p:nvPr/>
        </p:nvSpPr>
        <p:spPr>
          <a:xfrm>
            <a:off x="2727648" y="2695199"/>
            <a:ext cx="2030727" cy="335868"/>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People</a:t>
            </a:r>
          </a:p>
        </p:txBody>
      </p:sp>
      <p:sp>
        <p:nvSpPr>
          <p:cNvPr id="44" name="TextBox 43">
            <a:extLst>
              <a:ext uri="{FF2B5EF4-FFF2-40B4-BE49-F238E27FC236}">
                <a16:creationId xmlns:a16="http://schemas.microsoft.com/office/drawing/2014/main" id="{398F986A-9150-A20B-AE09-86A38827F551}"/>
              </a:ext>
            </a:extLst>
          </p:cNvPr>
          <p:cNvSpPr txBox="1"/>
          <p:nvPr/>
        </p:nvSpPr>
        <p:spPr>
          <a:xfrm>
            <a:off x="7181230" y="3254104"/>
            <a:ext cx="1955220" cy="322748"/>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Technology &amp; Digital</a:t>
            </a:r>
          </a:p>
        </p:txBody>
      </p:sp>
      <p:cxnSp>
        <p:nvCxnSpPr>
          <p:cNvPr id="45" name="Straight Connector 44">
            <a:extLst>
              <a:ext uri="{FF2B5EF4-FFF2-40B4-BE49-F238E27FC236}">
                <a16:creationId xmlns:a16="http://schemas.microsoft.com/office/drawing/2014/main" id="{15B4FB84-8FF5-16C6-4BA9-5BD5B5CB1A88}"/>
              </a:ext>
            </a:extLst>
          </p:cNvPr>
          <p:cNvCxnSpPr/>
          <p:nvPr/>
        </p:nvCxnSpPr>
        <p:spPr>
          <a:xfrm>
            <a:off x="4992017"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F3A5900-5086-AF37-B925-9B5A7100A018}"/>
              </a:ext>
            </a:extLst>
          </p:cNvPr>
          <p:cNvSpPr txBox="1"/>
          <p:nvPr/>
        </p:nvSpPr>
        <p:spPr>
          <a:xfrm>
            <a:off x="3036194" y="3261975"/>
            <a:ext cx="1953502" cy="325372"/>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Culture &amp; Values</a:t>
            </a:r>
          </a:p>
        </p:txBody>
      </p:sp>
      <p:sp>
        <p:nvSpPr>
          <p:cNvPr id="48" name="TextBox 47">
            <a:extLst>
              <a:ext uri="{FF2B5EF4-FFF2-40B4-BE49-F238E27FC236}">
                <a16:creationId xmlns:a16="http://schemas.microsoft.com/office/drawing/2014/main" id="{582A7DBF-DD51-995C-09F3-41FBD6B62FA0}"/>
              </a:ext>
            </a:extLst>
          </p:cNvPr>
          <p:cNvSpPr txBox="1"/>
          <p:nvPr/>
        </p:nvSpPr>
        <p:spPr>
          <a:xfrm>
            <a:off x="3516958" y="3820882"/>
            <a:ext cx="5138724"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Organisational Sustainability &amp; Resilience</a:t>
            </a:r>
          </a:p>
        </p:txBody>
      </p:sp>
      <p:cxnSp>
        <p:nvCxnSpPr>
          <p:cNvPr id="49" name="Straight Connector 48">
            <a:extLst>
              <a:ext uri="{FF2B5EF4-FFF2-40B4-BE49-F238E27FC236}">
                <a16:creationId xmlns:a16="http://schemas.microsoft.com/office/drawing/2014/main" id="{997C54A8-87C1-F845-77EE-13F159A6B0D8}"/>
              </a:ext>
            </a:extLst>
          </p:cNvPr>
          <p:cNvCxnSpPr/>
          <p:nvPr/>
        </p:nvCxnSpPr>
        <p:spPr>
          <a:xfrm flipH="1">
            <a:off x="2099036" y="541887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9D18F46-E3F7-3E6F-1992-F723B0259113}"/>
              </a:ext>
            </a:extLst>
          </p:cNvPr>
          <p:cNvSpPr txBox="1"/>
          <p:nvPr/>
        </p:nvSpPr>
        <p:spPr>
          <a:xfrm>
            <a:off x="2324517" y="1556397"/>
            <a:ext cx="7523606"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Patients</a:t>
            </a:r>
          </a:p>
        </p:txBody>
      </p:sp>
      <p:sp>
        <p:nvSpPr>
          <p:cNvPr id="8" name="TextBox 7">
            <a:extLst>
              <a:ext uri="{FF2B5EF4-FFF2-40B4-BE49-F238E27FC236}">
                <a16:creationId xmlns:a16="http://schemas.microsoft.com/office/drawing/2014/main" id="{E68E1DA0-B944-4828-CF21-DB8618F9BE22}"/>
              </a:ext>
            </a:extLst>
          </p:cNvPr>
          <p:cNvSpPr txBox="1"/>
          <p:nvPr/>
        </p:nvSpPr>
        <p:spPr>
          <a:xfrm rot="1680778">
            <a:off x="8281922" y="4362322"/>
            <a:ext cx="426126" cy="1193932"/>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Governance</a:t>
            </a:r>
          </a:p>
        </p:txBody>
      </p:sp>
      <p:sp>
        <p:nvSpPr>
          <p:cNvPr id="13" name="Title 12">
            <a:extLst>
              <a:ext uri="{FF2B5EF4-FFF2-40B4-BE49-F238E27FC236}">
                <a16:creationId xmlns:a16="http://schemas.microsoft.com/office/drawing/2014/main" id="{30866547-10AF-5E3C-523C-F0891F806981}"/>
              </a:ext>
            </a:extLst>
          </p:cNvPr>
          <p:cNvSpPr>
            <a:spLocks noGrp="1"/>
          </p:cNvSpPr>
          <p:nvPr>
            <p:ph type="title"/>
          </p:nvPr>
        </p:nvSpPr>
        <p:spPr/>
        <p:txBody>
          <a:bodyPr/>
          <a:lstStyle/>
          <a:p>
            <a:r>
              <a:rPr lang="en-GB"/>
              <a:t>Strategy Programme Pillars</a:t>
            </a:r>
          </a:p>
        </p:txBody>
      </p:sp>
      <p:sp>
        <p:nvSpPr>
          <p:cNvPr id="3" name="Rectangle 2">
            <a:extLst>
              <a:ext uri="{FF2B5EF4-FFF2-40B4-BE49-F238E27FC236}">
                <a16:creationId xmlns:a16="http://schemas.microsoft.com/office/drawing/2014/main" id="{9439A94E-BB05-543E-09F9-C39C4B3C27DC}"/>
              </a:ext>
            </a:extLst>
          </p:cNvPr>
          <p:cNvSpPr/>
          <p:nvPr/>
        </p:nvSpPr>
        <p:spPr>
          <a:xfrm>
            <a:off x="2489851" y="2584988"/>
            <a:ext cx="7016290" cy="3528167"/>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892F2B52-1A63-2F08-1C8B-AF42E764308A}"/>
              </a:ext>
            </a:extLst>
          </p:cNvPr>
          <p:cNvSpPr txBox="1"/>
          <p:nvPr/>
        </p:nvSpPr>
        <p:spPr>
          <a:xfrm>
            <a:off x="234462" y="1512277"/>
            <a:ext cx="0" cy="0"/>
          </a:xfrm>
          <a:prstGeom prst="rect">
            <a:avLst/>
          </a:prstGeom>
        </p:spPr>
        <p:txBody>
          <a:bodyPr vert="horz" wrap="none" lIns="91440" tIns="45720" rIns="91440" bIns="45720"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descr="A blue and black background&#10;&#10;Description automatically generated">
            <a:extLst>
              <a:ext uri="{FF2B5EF4-FFF2-40B4-BE49-F238E27FC236}">
                <a16:creationId xmlns:a16="http://schemas.microsoft.com/office/drawing/2014/main" id="{4D64AE79-1499-137D-8B8E-AA40AFBD74D3}"/>
              </a:ext>
            </a:extLst>
          </p:cNvPr>
          <p:cNvPicPr>
            <a:picLocks noChangeAspect="1"/>
          </p:cNvPicPr>
          <p:nvPr/>
        </p:nvPicPr>
        <p:blipFill rotWithShape="1">
          <a:blip r:embed="rId3"/>
          <a:srcRect b="21876"/>
          <a:stretch/>
        </p:blipFill>
        <p:spPr>
          <a:xfrm>
            <a:off x="0" y="5464500"/>
            <a:ext cx="12192000" cy="1393500"/>
          </a:xfrm>
          <a:prstGeom prst="rect">
            <a:avLst/>
          </a:prstGeom>
        </p:spPr>
      </p:pic>
      <p:pic>
        <p:nvPicPr>
          <p:cNvPr id="7" name="Picture 6">
            <a:extLst>
              <a:ext uri="{FF2B5EF4-FFF2-40B4-BE49-F238E27FC236}">
                <a16:creationId xmlns:a16="http://schemas.microsoft.com/office/drawing/2014/main" id="{1E05AE1C-9DCA-476B-16B6-F324E41634C4}"/>
              </a:ext>
            </a:extLst>
          </p:cNvPr>
          <p:cNvPicPr>
            <a:picLocks noChangeAspect="1"/>
          </p:cNvPicPr>
          <p:nvPr/>
        </p:nvPicPr>
        <p:blipFill>
          <a:blip r:embed="rId4"/>
          <a:stretch>
            <a:fillRect/>
          </a:stretch>
        </p:blipFill>
        <p:spPr>
          <a:xfrm>
            <a:off x="208445" y="6491512"/>
            <a:ext cx="5372100" cy="2286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07DDF10E-E6A5-03B2-FC7C-6829FF6ED916}"/>
              </a:ext>
            </a:extLst>
          </p:cNvPr>
          <p:cNvPicPr>
            <a:picLocks noChangeAspect="1"/>
          </p:cNvPicPr>
          <p:nvPr/>
        </p:nvPicPr>
        <p:blipFill>
          <a:blip r:embed="rId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16762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369CAD33-1A07-397A-342A-34D098B2D94A}"/>
              </a:ext>
            </a:extLst>
          </p:cNvPr>
          <p:cNvSpPr/>
          <p:nvPr/>
        </p:nvSpPr>
        <p:spPr>
          <a:xfrm flipV="1">
            <a:off x="2075534" y="1444961"/>
            <a:ext cx="8021574" cy="4528967"/>
          </a:xfrm>
          <a:prstGeom prst="trapezoid">
            <a:avLst>
              <a:gd name="adj" fmla="val 535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cxnSp>
        <p:nvCxnSpPr>
          <p:cNvPr id="16" name="Straight Connector 15">
            <a:extLst>
              <a:ext uri="{FF2B5EF4-FFF2-40B4-BE49-F238E27FC236}">
                <a16:creationId xmlns:a16="http://schemas.microsoft.com/office/drawing/2014/main" id="{4A1B85E3-8852-2F4F-6660-F2CE472EA121}"/>
              </a:ext>
            </a:extLst>
          </p:cNvPr>
          <p:cNvCxnSpPr/>
          <p:nvPr/>
        </p:nvCxnSpPr>
        <p:spPr>
          <a:xfrm flipH="1">
            <a:off x="2334049" y="200649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8752CA-15DD-3101-A41B-C384B3F6BE76}"/>
              </a:ext>
            </a:extLst>
          </p:cNvPr>
          <p:cNvCxnSpPr/>
          <p:nvPr/>
        </p:nvCxnSpPr>
        <p:spPr>
          <a:xfrm flipH="1">
            <a:off x="2418016" y="257326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292AF3-BC2E-DFE5-42FC-C49B7F0B1C27}"/>
              </a:ext>
            </a:extLst>
          </p:cNvPr>
          <p:cNvCxnSpPr/>
          <p:nvPr/>
        </p:nvCxnSpPr>
        <p:spPr>
          <a:xfrm flipH="1">
            <a:off x="2197603" y="314004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091669-4605-09EF-5E3B-FE7D97532683}"/>
              </a:ext>
            </a:extLst>
          </p:cNvPr>
          <p:cNvCxnSpPr/>
          <p:nvPr/>
        </p:nvCxnSpPr>
        <p:spPr>
          <a:xfrm flipH="1">
            <a:off x="2099036" y="3706822"/>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93B099-8FF2-DD79-E25C-D647B23E45EF}"/>
              </a:ext>
            </a:extLst>
          </p:cNvPr>
          <p:cNvCxnSpPr/>
          <p:nvPr/>
        </p:nvCxnSpPr>
        <p:spPr>
          <a:xfrm flipH="1">
            <a:off x="2099036" y="427359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7F9A31-5050-EC12-E533-35E0C8443B15}"/>
              </a:ext>
            </a:extLst>
          </p:cNvPr>
          <p:cNvCxnSpPr/>
          <p:nvPr/>
        </p:nvCxnSpPr>
        <p:spPr>
          <a:xfrm flipH="1">
            <a:off x="2099036" y="484037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1F2109-9BA6-2201-5744-2897608C9AEC}"/>
              </a:ext>
            </a:extLst>
          </p:cNvPr>
          <p:cNvSpPr txBox="1"/>
          <p:nvPr/>
        </p:nvSpPr>
        <p:spPr>
          <a:xfrm>
            <a:off x="2666499" y="2111451"/>
            <a:ext cx="6839642"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Integrated Care Delivery Model</a:t>
            </a:r>
          </a:p>
        </p:txBody>
      </p:sp>
      <p:sp>
        <p:nvSpPr>
          <p:cNvPr id="25" name="TextBox 24">
            <a:extLst>
              <a:ext uri="{FF2B5EF4-FFF2-40B4-BE49-F238E27FC236}">
                <a16:creationId xmlns:a16="http://schemas.microsoft.com/office/drawing/2014/main" id="{576F3560-9FA1-4C42-EE7C-6AC9CCDEF30D}"/>
              </a:ext>
            </a:extLst>
          </p:cNvPr>
          <p:cNvSpPr txBox="1"/>
          <p:nvPr/>
        </p:nvSpPr>
        <p:spPr>
          <a:xfrm>
            <a:off x="3750537" y="4378559"/>
            <a:ext cx="4671567"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Programme Board</a:t>
            </a:r>
          </a:p>
        </p:txBody>
      </p:sp>
      <p:sp>
        <p:nvSpPr>
          <p:cNvPr id="26" name="TextBox 25">
            <a:extLst>
              <a:ext uri="{FF2B5EF4-FFF2-40B4-BE49-F238E27FC236}">
                <a16:creationId xmlns:a16="http://schemas.microsoft.com/office/drawing/2014/main" id="{59F2C99F-CF8E-D0E0-521C-112F69E5CFF8}"/>
              </a:ext>
            </a:extLst>
          </p:cNvPr>
          <p:cNvSpPr txBox="1"/>
          <p:nvPr/>
        </p:nvSpPr>
        <p:spPr>
          <a:xfrm>
            <a:off x="4155921" y="4950583"/>
            <a:ext cx="3860799"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Trust Board | Council of Governors</a:t>
            </a:r>
          </a:p>
        </p:txBody>
      </p:sp>
      <p:sp>
        <p:nvSpPr>
          <p:cNvPr id="27" name="TextBox 26">
            <a:extLst>
              <a:ext uri="{FF2B5EF4-FFF2-40B4-BE49-F238E27FC236}">
                <a16:creationId xmlns:a16="http://schemas.microsoft.com/office/drawing/2014/main" id="{CFEE729C-B0AE-5276-34A3-B12E61A16443}"/>
              </a:ext>
            </a:extLst>
          </p:cNvPr>
          <p:cNvSpPr txBox="1"/>
          <p:nvPr/>
        </p:nvSpPr>
        <p:spPr>
          <a:xfrm>
            <a:off x="4490949" y="5519985"/>
            <a:ext cx="3190743"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Vision</a:t>
            </a:r>
          </a:p>
        </p:txBody>
      </p:sp>
      <p:sp>
        <p:nvSpPr>
          <p:cNvPr id="29" name="TextBox 28">
            <a:extLst>
              <a:ext uri="{FF2B5EF4-FFF2-40B4-BE49-F238E27FC236}">
                <a16:creationId xmlns:a16="http://schemas.microsoft.com/office/drawing/2014/main" id="{59CF4F7D-960F-CDFB-6E21-3D18B1EBD581}"/>
              </a:ext>
            </a:extLst>
          </p:cNvPr>
          <p:cNvSpPr txBox="1"/>
          <p:nvPr/>
        </p:nvSpPr>
        <p:spPr>
          <a:xfrm>
            <a:off x="4767832" y="2699219"/>
            <a:ext cx="2636978"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Operationalisation</a:t>
            </a:r>
          </a:p>
        </p:txBody>
      </p:sp>
      <p:sp>
        <p:nvSpPr>
          <p:cNvPr id="32" name="TextBox 31">
            <a:extLst>
              <a:ext uri="{FF2B5EF4-FFF2-40B4-BE49-F238E27FC236}">
                <a16:creationId xmlns:a16="http://schemas.microsoft.com/office/drawing/2014/main" id="{B7DAD05E-BFF2-6C89-6AF7-0C3485FBB148}"/>
              </a:ext>
            </a:extLst>
          </p:cNvPr>
          <p:cNvSpPr txBox="1"/>
          <p:nvPr/>
        </p:nvSpPr>
        <p:spPr>
          <a:xfrm>
            <a:off x="7411535" y="2675605"/>
            <a:ext cx="2033460" cy="343736"/>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Partners</a:t>
            </a:r>
          </a:p>
        </p:txBody>
      </p:sp>
      <p:cxnSp>
        <p:nvCxnSpPr>
          <p:cNvPr id="35" name="Straight Connector 34">
            <a:extLst>
              <a:ext uri="{FF2B5EF4-FFF2-40B4-BE49-F238E27FC236}">
                <a16:creationId xmlns:a16="http://schemas.microsoft.com/office/drawing/2014/main" id="{EC07F9EB-62F9-81C3-2476-38C04B11209F}"/>
              </a:ext>
            </a:extLst>
          </p:cNvPr>
          <p:cNvCxnSpPr/>
          <p:nvPr/>
        </p:nvCxnSpPr>
        <p:spPr>
          <a:xfrm>
            <a:off x="7406067" y="2573267"/>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9D02F9-2395-76AE-4DD9-2B1D05217332}"/>
              </a:ext>
            </a:extLst>
          </p:cNvPr>
          <p:cNvCxnSpPr/>
          <p:nvPr/>
        </p:nvCxnSpPr>
        <p:spPr>
          <a:xfrm>
            <a:off x="4766137" y="2573267"/>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A011F2-6D68-4D46-FE99-992957249128}"/>
              </a:ext>
            </a:extLst>
          </p:cNvPr>
          <p:cNvSpPr txBox="1"/>
          <p:nvPr/>
        </p:nvSpPr>
        <p:spPr>
          <a:xfrm>
            <a:off x="4996661" y="3265996"/>
            <a:ext cx="2179320"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Transformation &amp; Change</a:t>
            </a:r>
          </a:p>
        </p:txBody>
      </p:sp>
      <p:cxnSp>
        <p:nvCxnSpPr>
          <p:cNvPr id="41" name="Straight Connector 40">
            <a:extLst>
              <a:ext uri="{FF2B5EF4-FFF2-40B4-BE49-F238E27FC236}">
                <a16:creationId xmlns:a16="http://schemas.microsoft.com/office/drawing/2014/main" id="{F0B6B7CC-372B-8EF2-5D30-83F1DACDE3C6}"/>
              </a:ext>
            </a:extLst>
          </p:cNvPr>
          <p:cNvCxnSpPr/>
          <p:nvPr/>
        </p:nvCxnSpPr>
        <p:spPr>
          <a:xfrm>
            <a:off x="7178495" y="3140045"/>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A18E4A-934D-7346-52CC-058B379E7129}"/>
              </a:ext>
            </a:extLst>
          </p:cNvPr>
          <p:cNvSpPr txBox="1"/>
          <p:nvPr/>
        </p:nvSpPr>
        <p:spPr>
          <a:xfrm>
            <a:off x="2727648" y="2683476"/>
            <a:ext cx="2030727" cy="335868"/>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People</a:t>
            </a:r>
          </a:p>
        </p:txBody>
      </p:sp>
      <p:sp>
        <p:nvSpPr>
          <p:cNvPr id="44" name="TextBox 43">
            <a:extLst>
              <a:ext uri="{FF2B5EF4-FFF2-40B4-BE49-F238E27FC236}">
                <a16:creationId xmlns:a16="http://schemas.microsoft.com/office/drawing/2014/main" id="{398F986A-9150-A20B-AE09-86A38827F551}"/>
              </a:ext>
            </a:extLst>
          </p:cNvPr>
          <p:cNvSpPr txBox="1"/>
          <p:nvPr/>
        </p:nvSpPr>
        <p:spPr>
          <a:xfrm>
            <a:off x="7181230" y="3242381"/>
            <a:ext cx="1955220" cy="322748"/>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Technology &amp; Digital</a:t>
            </a:r>
          </a:p>
        </p:txBody>
      </p:sp>
      <p:cxnSp>
        <p:nvCxnSpPr>
          <p:cNvPr id="45" name="Straight Connector 44">
            <a:extLst>
              <a:ext uri="{FF2B5EF4-FFF2-40B4-BE49-F238E27FC236}">
                <a16:creationId xmlns:a16="http://schemas.microsoft.com/office/drawing/2014/main" id="{15B4FB84-8FF5-16C6-4BA9-5BD5B5CB1A88}"/>
              </a:ext>
            </a:extLst>
          </p:cNvPr>
          <p:cNvCxnSpPr/>
          <p:nvPr/>
        </p:nvCxnSpPr>
        <p:spPr>
          <a:xfrm>
            <a:off x="4992017" y="3140045"/>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F3A5900-5086-AF37-B925-9B5A7100A018}"/>
              </a:ext>
            </a:extLst>
          </p:cNvPr>
          <p:cNvSpPr txBox="1"/>
          <p:nvPr/>
        </p:nvSpPr>
        <p:spPr>
          <a:xfrm>
            <a:off x="3036194" y="3250252"/>
            <a:ext cx="1953502" cy="325372"/>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Culture &amp; Values</a:t>
            </a:r>
          </a:p>
        </p:txBody>
      </p:sp>
      <p:sp>
        <p:nvSpPr>
          <p:cNvPr id="48" name="TextBox 47">
            <a:extLst>
              <a:ext uri="{FF2B5EF4-FFF2-40B4-BE49-F238E27FC236}">
                <a16:creationId xmlns:a16="http://schemas.microsoft.com/office/drawing/2014/main" id="{582A7DBF-DD51-995C-09F3-41FBD6B62FA0}"/>
              </a:ext>
            </a:extLst>
          </p:cNvPr>
          <p:cNvSpPr txBox="1"/>
          <p:nvPr/>
        </p:nvSpPr>
        <p:spPr>
          <a:xfrm>
            <a:off x="3516958" y="3809159"/>
            <a:ext cx="5138724"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Organisational Sustainability &amp; Resilience</a:t>
            </a:r>
          </a:p>
        </p:txBody>
      </p:sp>
      <p:cxnSp>
        <p:nvCxnSpPr>
          <p:cNvPr id="49" name="Straight Connector 48">
            <a:extLst>
              <a:ext uri="{FF2B5EF4-FFF2-40B4-BE49-F238E27FC236}">
                <a16:creationId xmlns:a16="http://schemas.microsoft.com/office/drawing/2014/main" id="{997C54A8-87C1-F845-77EE-13F159A6B0D8}"/>
              </a:ext>
            </a:extLst>
          </p:cNvPr>
          <p:cNvCxnSpPr/>
          <p:nvPr/>
        </p:nvCxnSpPr>
        <p:spPr>
          <a:xfrm flipH="1">
            <a:off x="2099036" y="5407152"/>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9D18F46-E3F7-3E6F-1992-F723B0259113}"/>
              </a:ext>
            </a:extLst>
          </p:cNvPr>
          <p:cNvSpPr txBox="1"/>
          <p:nvPr/>
        </p:nvSpPr>
        <p:spPr>
          <a:xfrm>
            <a:off x="2324517" y="1544674"/>
            <a:ext cx="7523606"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Patients</a:t>
            </a:r>
          </a:p>
        </p:txBody>
      </p:sp>
      <p:sp>
        <p:nvSpPr>
          <p:cNvPr id="8" name="TextBox 7">
            <a:extLst>
              <a:ext uri="{FF2B5EF4-FFF2-40B4-BE49-F238E27FC236}">
                <a16:creationId xmlns:a16="http://schemas.microsoft.com/office/drawing/2014/main" id="{E68E1DA0-B944-4828-CF21-DB8618F9BE22}"/>
              </a:ext>
            </a:extLst>
          </p:cNvPr>
          <p:cNvSpPr txBox="1"/>
          <p:nvPr/>
        </p:nvSpPr>
        <p:spPr>
          <a:xfrm rot="1680778">
            <a:off x="8281922" y="4350599"/>
            <a:ext cx="426126" cy="1193932"/>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Governance</a:t>
            </a:r>
          </a:p>
        </p:txBody>
      </p:sp>
      <p:sp>
        <p:nvSpPr>
          <p:cNvPr id="13" name="Title 12">
            <a:extLst>
              <a:ext uri="{FF2B5EF4-FFF2-40B4-BE49-F238E27FC236}">
                <a16:creationId xmlns:a16="http://schemas.microsoft.com/office/drawing/2014/main" id="{30866547-10AF-5E3C-523C-F0891F806981}"/>
              </a:ext>
            </a:extLst>
          </p:cNvPr>
          <p:cNvSpPr>
            <a:spLocks noGrp="1"/>
          </p:cNvSpPr>
          <p:nvPr>
            <p:ph type="title"/>
          </p:nvPr>
        </p:nvSpPr>
        <p:spPr/>
        <p:txBody>
          <a:bodyPr/>
          <a:lstStyle/>
          <a:p>
            <a:r>
              <a:rPr lang="en-GB"/>
              <a:t>Strategy Programme Pillars</a:t>
            </a:r>
          </a:p>
        </p:txBody>
      </p:sp>
      <p:sp>
        <p:nvSpPr>
          <p:cNvPr id="3" name="Rectangle 2">
            <a:extLst>
              <a:ext uri="{FF2B5EF4-FFF2-40B4-BE49-F238E27FC236}">
                <a16:creationId xmlns:a16="http://schemas.microsoft.com/office/drawing/2014/main" id="{9439A94E-BB05-543E-09F9-C39C4B3C27DC}"/>
              </a:ext>
            </a:extLst>
          </p:cNvPr>
          <p:cNvSpPr/>
          <p:nvPr/>
        </p:nvSpPr>
        <p:spPr>
          <a:xfrm>
            <a:off x="3341076" y="4280074"/>
            <a:ext cx="5622388" cy="179356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5" name="Picture 4" descr="A blue and black background&#10;&#10;Description automatically generated">
            <a:extLst>
              <a:ext uri="{FF2B5EF4-FFF2-40B4-BE49-F238E27FC236}">
                <a16:creationId xmlns:a16="http://schemas.microsoft.com/office/drawing/2014/main" id="{54F9D263-F1BE-9C62-B82E-920C6D609F42}"/>
              </a:ext>
            </a:extLst>
          </p:cNvPr>
          <p:cNvPicPr>
            <a:picLocks noChangeAspect="1"/>
          </p:cNvPicPr>
          <p:nvPr/>
        </p:nvPicPr>
        <p:blipFill rotWithShape="1">
          <a:blip r:embed="rId3"/>
          <a:srcRect b="21876"/>
          <a:stretch/>
        </p:blipFill>
        <p:spPr>
          <a:xfrm>
            <a:off x="0" y="5464500"/>
            <a:ext cx="12192000" cy="1393500"/>
          </a:xfrm>
          <a:prstGeom prst="rect">
            <a:avLst/>
          </a:prstGeom>
        </p:spPr>
      </p:pic>
      <p:pic>
        <p:nvPicPr>
          <p:cNvPr id="6" name="Picture 5">
            <a:extLst>
              <a:ext uri="{FF2B5EF4-FFF2-40B4-BE49-F238E27FC236}">
                <a16:creationId xmlns:a16="http://schemas.microsoft.com/office/drawing/2014/main" id="{31A155C0-8F0F-6827-BD4D-09745880B0A7}"/>
              </a:ext>
            </a:extLst>
          </p:cNvPr>
          <p:cNvPicPr>
            <a:picLocks noChangeAspect="1"/>
          </p:cNvPicPr>
          <p:nvPr/>
        </p:nvPicPr>
        <p:blipFill>
          <a:blip r:embed="rId4"/>
          <a:stretch>
            <a:fillRect/>
          </a:stretch>
        </p:blipFill>
        <p:spPr>
          <a:xfrm>
            <a:off x="208445" y="6491512"/>
            <a:ext cx="5372100" cy="2286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F4A43CD5-D3FB-63AE-9986-24FF70607F5F}"/>
              </a:ext>
            </a:extLst>
          </p:cNvPr>
          <p:cNvPicPr>
            <a:picLocks noChangeAspect="1"/>
          </p:cNvPicPr>
          <p:nvPr/>
        </p:nvPicPr>
        <p:blipFill>
          <a:blip r:embed="rId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87583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369CAD33-1A07-397A-342A-34D098B2D94A}"/>
              </a:ext>
            </a:extLst>
          </p:cNvPr>
          <p:cNvSpPr/>
          <p:nvPr/>
        </p:nvSpPr>
        <p:spPr>
          <a:xfrm flipV="1">
            <a:off x="2075534" y="1456684"/>
            <a:ext cx="8021574" cy="4528967"/>
          </a:xfrm>
          <a:prstGeom prst="trapezoid">
            <a:avLst>
              <a:gd name="adj" fmla="val 535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cxnSp>
        <p:nvCxnSpPr>
          <p:cNvPr id="16" name="Straight Connector 15">
            <a:extLst>
              <a:ext uri="{FF2B5EF4-FFF2-40B4-BE49-F238E27FC236}">
                <a16:creationId xmlns:a16="http://schemas.microsoft.com/office/drawing/2014/main" id="{4A1B85E3-8852-2F4F-6660-F2CE472EA121}"/>
              </a:ext>
            </a:extLst>
          </p:cNvPr>
          <p:cNvCxnSpPr/>
          <p:nvPr/>
        </p:nvCxnSpPr>
        <p:spPr>
          <a:xfrm flipH="1">
            <a:off x="2334049" y="2018214"/>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8752CA-15DD-3101-A41B-C384B3F6BE76}"/>
              </a:ext>
            </a:extLst>
          </p:cNvPr>
          <p:cNvCxnSpPr/>
          <p:nvPr/>
        </p:nvCxnSpPr>
        <p:spPr>
          <a:xfrm flipH="1">
            <a:off x="2418016" y="258499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292AF3-BC2E-DFE5-42FC-C49B7F0B1C27}"/>
              </a:ext>
            </a:extLst>
          </p:cNvPr>
          <p:cNvCxnSpPr/>
          <p:nvPr/>
        </p:nvCxnSpPr>
        <p:spPr>
          <a:xfrm flipH="1">
            <a:off x="2197603" y="315176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091669-4605-09EF-5E3B-FE7D97532683}"/>
              </a:ext>
            </a:extLst>
          </p:cNvPr>
          <p:cNvCxnSpPr/>
          <p:nvPr/>
        </p:nvCxnSpPr>
        <p:spPr>
          <a:xfrm flipH="1">
            <a:off x="2099036" y="371854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93B099-8FF2-DD79-E25C-D647B23E45EF}"/>
              </a:ext>
            </a:extLst>
          </p:cNvPr>
          <p:cNvCxnSpPr/>
          <p:nvPr/>
        </p:nvCxnSpPr>
        <p:spPr>
          <a:xfrm flipH="1">
            <a:off x="2099036" y="428532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7F9A31-5050-EC12-E533-35E0C8443B15}"/>
              </a:ext>
            </a:extLst>
          </p:cNvPr>
          <p:cNvCxnSpPr/>
          <p:nvPr/>
        </p:nvCxnSpPr>
        <p:spPr>
          <a:xfrm flipH="1">
            <a:off x="2099036" y="485209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1F2109-9BA6-2201-5744-2897608C9AEC}"/>
              </a:ext>
            </a:extLst>
          </p:cNvPr>
          <p:cNvSpPr txBox="1"/>
          <p:nvPr/>
        </p:nvSpPr>
        <p:spPr>
          <a:xfrm>
            <a:off x="2666499" y="2123174"/>
            <a:ext cx="6839642"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Integrated Care Delivery Model</a:t>
            </a:r>
          </a:p>
        </p:txBody>
      </p:sp>
      <p:sp>
        <p:nvSpPr>
          <p:cNvPr id="25" name="TextBox 24">
            <a:extLst>
              <a:ext uri="{FF2B5EF4-FFF2-40B4-BE49-F238E27FC236}">
                <a16:creationId xmlns:a16="http://schemas.microsoft.com/office/drawing/2014/main" id="{576F3560-9FA1-4C42-EE7C-6AC9CCDEF30D}"/>
              </a:ext>
            </a:extLst>
          </p:cNvPr>
          <p:cNvSpPr txBox="1"/>
          <p:nvPr/>
        </p:nvSpPr>
        <p:spPr>
          <a:xfrm>
            <a:off x="3750537" y="4390282"/>
            <a:ext cx="4671567"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Programme Board</a:t>
            </a:r>
          </a:p>
        </p:txBody>
      </p:sp>
      <p:sp>
        <p:nvSpPr>
          <p:cNvPr id="26" name="TextBox 25">
            <a:extLst>
              <a:ext uri="{FF2B5EF4-FFF2-40B4-BE49-F238E27FC236}">
                <a16:creationId xmlns:a16="http://schemas.microsoft.com/office/drawing/2014/main" id="{59F2C99F-CF8E-D0E0-521C-112F69E5CFF8}"/>
              </a:ext>
            </a:extLst>
          </p:cNvPr>
          <p:cNvSpPr txBox="1"/>
          <p:nvPr/>
        </p:nvSpPr>
        <p:spPr>
          <a:xfrm>
            <a:off x="4155921" y="4962306"/>
            <a:ext cx="3860799"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Trust Board | Council of Governors</a:t>
            </a:r>
          </a:p>
        </p:txBody>
      </p:sp>
      <p:sp>
        <p:nvSpPr>
          <p:cNvPr id="27" name="TextBox 26">
            <a:extLst>
              <a:ext uri="{FF2B5EF4-FFF2-40B4-BE49-F238E27FC236}">
                <a16:creationId xmlns:a16="http://schemas.microsoft.com/office/drawing/2014/main" id="{CFEE729C-B0AE-5276-34A3-B12E61A16443}"/>
              </a:ext>
            </a:extLst>
          </p:cNvPr>
          <p:cNvSpPr txBox="1"/>
          <p:nvPr/>
        </p:nvSpPr>
        <p:spPr>
          <a:xfrm>
            <a:off x="4490949" y="5531708"/>
            <a:ext cx="3190743"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Vision</a:t>
            </a:r>
          </a:p>
        </p:txBody>
      </p:sp>
      <p:sp>
        <p:nvSpPr>
          <p:cNvPr id="29" name="TextBox 28">
            <a:extLst>
              <a:ext uri="{FF2B5EF4-FFF2-40B4-BE49-F238E27FC236}">
                <a16:creationId xmlns:a16="http://schemas.microsoft.com/office/drawing/2014/main" id="{59CF4F7D-960F-CDFB-6E21-3D18B1EBD581}"/>
              </a:ext>
            </a:extLst>
          </p:cNvPr>
          <p:cNvSpPr txBox="1"/>
          <p:nvPr/>
        </p:nvSpPr>
        <p:spPr>
          <a:xfrm>
            <a:off x="4767832" y="2710942"/>
            <a:ext cx="2636978"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Operationalisation</a:t>
            </a:r>
          </a:p>
        </p:txBody>
      </p:sp>
      <p:sp>
        <p:nvSpPr>
          <p:cNvPr id="32" name="TextBox 31">
            <a:extLst>
              <a:ext uri="{FF2B5EF4-FFF2-40B4-BE49-F238E27FC236}">
                <a16:creationId xmlns:a16="http://schemas.microsoft.com/office/drawing/2014/main" id="{B7DAD05E-BFF2-6C89-6AF7-0C3485FBB148}"/>
              </a:ext>
            </a:extLst>
          </p:cNvPr>
          <p:cNvSpPr txBox="1"/>
          <p:nvPr/>
        </p:nvSpPr>
        <p:spPr>
          <a:xfrm>
            <a:off x="7411535" y="2687328"/>
            <a:ext cx="2033460" cy="343736"/>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Partners</a:t>
            </a:r>
          </a:p>
        </p:txBody>
      </p:sp>
      <p:cxnSp>
        <p:nvCxnSpPr>
          <p:cNvPr id="35" name="Straight Connector 34">
            <a:extLst>
              <a:ext uri="{FF2B5EF4-FFF2-40B4-BE49-F238E27FC236}">
                <a16:creationId xmlns:a16="http://schemas.microsoft.com/office/drawing/2014/main" id="{EC07F9EB-62F9-81C3-2476-38C04B11209F}"/>
              </a:ext>
            </a:extLst>
          </p:cNvPr>
          <p:cNvCxnSpPr/>
          <p:nvPr/>
        </p:nvCxnSpPr>
        <p:spPr>
          <a:xfrm>
            <a:off x="740606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9D02F9-2395-76AE-4DD9-2B1D05217332}"/>
              </a:ext>
            </a:extLst>
          </p:cNvPr>
          <p:cNvCxnSpPr/>
          <p:nvPr/>
        </p:nvCxnSpPr>
        <p:spPr>
          <a:xfrm>
            <a:off x="476613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A011F2-6D68-4D46-FE99-992957249128}"/>
              </a:ext>
            </a:extLst>
          </p:cNvPr>
          <p:cNvSpPr txBox="1"/>
          <p:nvPr/>
        </p:nvSpPr>
        <p:spPr>
          <a:xfrm>
            <a:off x="4996661" y="3277719"/>
            <a:ext cx="2179320"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Transformation &amp; Change</a:t>
            </a:r>
          </a:p>
        </p:txBody>
      </p:sp>
      <p:cxnSp>
        <p:nvCxnSpPr>
          <p:cNvPr id="41" name="Straight Connector 40">
            <a:extLst>
              <a:ext uri="{FF2B5EF4-FFF2-40B4-BE49-F238E27FC236}">
                <a16:creationId xmlns:a16="http://schemas.microsoft.com/office/drawing/2014/main" id="{F0B6B7CC-372B-8EF2-5D30-83F1DACDE3C6}"/>
              </a:ext>
            </a:extLst>
          </p:cNvPr>
          <p:cNvCxnSpPr/>
          <p:nvPr/>
        </p:nvCxnSpPr>
        <p:spPr>
          <a:xfrm>
            <a:off x="7178495"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A18E4A-934D-7346-52CC-058B379E7129}"/>
              </a:ext>
            </a:extLst>
          </p:cNvPr>
          <p:cNvSpPr txBox="1"/>
          <p:nvPr/>
        </p:nvSpPr>
        <p:spPr>
          <a:xfrm>
            <a:off x="2727648" y="2695199"/>
            <a:ext cx="2030727" cy="335868"/>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People</a:t>
            </a:r>
          </a:p>
        </p:txBody>
      </p:sp>
      <p:sp>
        <p:nvSpPr>
          <p:cNvPr id="44" name="TextBox 43">
            <a:extLst>
              <a:ext uri="{FF2B5EF4-FFF2-40B4-BE49-F238E27FC236}">
                <a16:creationId xmlns:a16="http://schemas.microsoft.com/office/drawing/2014/main" id="{398F986A-9150-A20B-AE09-86A38827F551}"/>
              </a:ext>
            </a:extLst>
          </p:cNvPr>
          <p:cNvSpPr txBox="1"/>
          <p:nvPr/>
        </p:nvSpPr>
        <p:spPr>
          <a:xfrm>
            <a:off x="7181230" y="3254104"/>
            <a:ext cx="1955220" cy="322748"/>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Technology &amp; Digital</a:t>
            </a:r>
          </a:p>
        </p:txBody>
      </p:sp>
      <p:cxnSp>
        <p:nvCxnSpPr>
          <p:cNvPr id="45" name="Straight Connector 44">
            <a:extLst>
              <a:ext uri="{FF2B5EF4-FFF2-40B4-BE49-F238E27FC236}">
                <a16:creationId xmlns:a16="http://schemas.microsoft.com/office/drawing/2014/main" id="{15B4FB84-8FF5-16C6-4BA9-5BD5B5CB1A88}"/>
              </a:ext>
            </a:extLst>
          </p:cNvPr>
          <p:cNvCxnSpPr/>
          <p:nvPr/>
        </p:nvCxnSpPr>
        <p:spPr>
          <a:xfrm>
            <a:off x="4992017"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F3A5900-5086-AF37-B925-9B5A7100A018}"/>
              </a:ext>
            </a:extLst>
          </p:cNvPr>
          <p:cNvSpPr txBox="1"/>
          <p:nvPr/>
        </p:nvSpPr>
        <p:spPr>
          <a:xfrm>
            <a:off x="3036194" y="3261975"/>
            <a:ext cx="1953502" cy="325372"/>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Culture &amp; Values</a:t>
            </a:r>
          </a:p>
        </p:txBody>
      </p:sp>
      <p:sp>
        <p:nvSpPr>
          <p:cNvPr id="48" name="TextBox 47">
            <a:extLst>
              <a:ext uri="{FF2B5EF4-FFF2-40B4-BE49-F238E27FC236}">
                <a16:creationId xmlns:a16="http://schemas.microsoft.com/office/drawing/2014/main" id="{582A7DBF-DD51-995C-09F3-41FBD6B62FA0}"/>
              </a:ext>
            </a:extLst>
          </p:cNvPr>
          <p:cNvSpPr txBox="1"/>
          <p:nvPr/>
        </p:nvSpPr>
        <p:spPr>
          <a:xfrm>
            <a:off x="3516958" y="3820882"/>
            <a:ext cx="5138724"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Organisational Sustainability &amp; Resilience</a:t>
            </a:r>
          </a:p>
        </p:txBody>
      </p:sp>
      <p:cxnSp>
        <p:nvCxnSpPr>
          <p:cNvPr id="49" name="Straight Connector 48">
            <a:extLst>
              <a:ext uri="{FF2B5EF4-FFF2-40B4-BE49-F238E27FC236}">
                <a16:creationId xmlns:a16="http://schemas.microsoft.com/office/drawing/2014/main" id="{997C54A8-87C1-F845-77EE-13F159A6B0D8}"/>
              </a:ext>
            </a:extLst>
          </p:cNvPr>
          <p:cNvCxnSpPr/>
          <p:nvPr/>
        </p:nvCxnSpPr>
        <p:spPr>
          <a:xfrm flipH="1">
            <a:off x="2099036" y="541887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9D18F46-E3F7-3E6F-1992-F723B0259113}"/>
              </a:ext>
            </a:extLst>
          </p:cNvPr>
          <p:cNvSpPr txBox="1"/>
          <p:nvPr/>
        </p:nvSpPr>
        <p:spPr>
          <a:xfrm>
            <a:off x="2324517" y="1556397"/>
            <a:ext cx="7523606"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Patients</a:t>
            </a:r>
          </a:p>
        </p:txBody>
      </p:sp>
      <p:sp>
        <p:nvSpPr>
          <p:cNvPr id="8" name="TextBox 7">
            <a:extLst>
              <a:ext uri="{FF2B5EF4-FFF2-40B4-BE49-F238E27FC236}">
                <a16:creationId xmlns:a16="http://schemas.microsoft.com/office/drawing/2014/main" id="{E68E1DA0-B944-4828-CF21-DB8618F9BE22}"/>
              </a:ext>
            </a:extLst>
          </p:cNvPr>
          <p:cNvSpPr txBox="1"/>
          <p:nvPr/>
        </p:nvSpPr>
        <p:spPr>
          <a:xfrm rot="1680778">
            <a:off x="8281922" y="4362322"/>
            <a:ext cx="426126" cy="1193932"/>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Governance</a:t>
            </a:r>
          </a:p>
        </p:txBody>
      </p:sp>
      <p:sp>
        <p:nvSpPr>
          <p:cNvPr id="13" name="Title 12">
            <a:extLst>
              <a:ext uri="{FF2B5EF4-FFF2-40B4-BE49-F238E27FC236}">
                <a16:creationId xmlns:a16="http://schemas.microsoft.com/office/drawing/2014/main" id="{30866547-10AF-5E3C-523C-F0891F806981}"/>
              </a:ext>
            </a:extLst>
          </p:cNvPr>
          <p:cNvSpPr>
            <a:spLocks noGrp="1"/>
          </p:cNvSpPr>
          <p:nvPr>
            <p:ph type="title"/>
          </p:nvPr>
        </p:nvSpPr>
        <p:spPr/>
        <p:txBody>
          <a:bodyPr/>
          <a:lstStyle/>
          <a:p>
            <a:r>
              <a:rPr lang="en-GB"/>
              <a:t>Strategy Programme Pillars</a:t>
            </a:r>
          </a:p>
        </p:txBody>
      </p:sp>
    </p:spTree>
    <p:extLst>
      <p:ext uri="{BB962C8B-B14F-4D97-AF65-F5344CB8AC3E}">
        <p14:creationId xmlns:p14="http://schemas.microsoft.com/office/powerpoint/2010/main" val="340013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64A46D1-E84D-6F1E-F4E2-7909885C778E}"/>
              </a:ext>
            </a:extLst>
          </p:cNvPr>
          <p:cNvSpPr/>
          <p:nvPr/>
        </p:nvSpPr>
        <p:spPr>
          <a:xfrm>
            <a:off x="1301262" y="1288473"/>
            <a:ext cx="4360980" cy="4527865"/>
          </a:xfrm>
          <a:prstGeom prst="roundRect">
            <a:avLst>
              <a:gd name="adj" fmla="val 4603"/>
            </a:avLst>
          </a:prstGeom>
          <a:solidFill>
            <a:srgbClr val="36BCEE">
              <a:alpha val="2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a:extLst>
              <a:ext uri="{FF2B5EF4-FFF2-40B4-BE49-F238E27FC236}">
                <a16:creationId xmlns:a16="http://schemas.microsoft.com/office/drawing/2014/main" id="{30D498A7-0ECB-F87E-0D15-526349A9821E}"/>
              </a:ext>
            </a:extLst>
          </p:cNvPr>
          <p:cNvSpPr>
            <a:spLocks noGrp="1"/>
          </p:cNvSpPr>
          <p:nvPr>
            <p:ph type="title"/>
          </p:nvPr>
        </p:nvSpPr>
        <p:spPr>
          <a:xfrm>
            <a:off x="515255" y="280927"/>
            <a:ext cx="11159758" cy="854611"/>
          </a:xfrm>
        </p:spPr>
        <p:txBody>
          <a:bodyPr/>
          <a:lstStyle/>
          <a:p>
            <a:r>
              <a:rPr lang="en-GB"/>
              <a:t>Our Auditor’s View</a:t>
            </a:r>
          </a:p>
        </p:txBody>
      </p:sp>
      <p:sp>
        <p:nvSpPr>
          <p:cNvPr id="9" name="TextBox 8">
            <a:extLst>
              <a:ext uri="{FF2B5EF4-FFF2-40B4-BE49-F238E27FC236}">
                <a16:creationId xmlns:a16="http://schemas.microsoft.com/office/drawing/2014/main" id="{BB4783DA-9162-2953-DFC6-C8888FE0DA96}"/>
              </a:ext>
            </a:extLst>
          </p:cNvPr>
          <p:cNvSpPr txBox="1"/>
          <p:nvPr/>
        </p:nvSpPr>
        <p:spPr>
          <a:xfrm>
            <a:off x="1384121" y="1302615"/>
            <a:ext cx="3907508" cy="914688"/>
          </a:xfrm>
          <a:prstGeom prst="rect">
            <a:avLst/>
          </a:prstGeom>
        </p:spPr>
        <p:txBody>
          <a:bodyPr vert="horz" wrap="square" lIns="91440" tIns="45720" rIns="91440" bIns="45720" rtlCol="0" anchor="t">
            <a:noAutofit/>
          </a:bodyPr>
          <a:lstStyle/>
          <a:p>
            <a:pPr marL="0" indent="0">
              <a:buNone/>
            </a:pPr>
            <a:r>
              <a:rPr lang="en-GB" b="1">
                <a:solidFill>
                  <a:srgbClr val="0070C0"/>
                </a:solidFill>
                <a:latin typeface="Calibri"/>
                <a:cs typeface="Calibri"/>
              </a:rPr>
              <a:t>External Audit</a:t>
            </a:r>
          </a:p>
          <a:p>
            <a:pPr marL="285750" indent="-285750">
              <a:spcAft>
                <a:spcPts val="1200"/>
              </a:spcAft>
              <a:buClr>
                <a:srgbClr val="0070C0"/>
              </a:buClr>
              <a:buFont typeface="Wingdings" pitchFamily="2" charset="2"/>
              <a:buChar char="§"/>
            </a:pPr>
            <a:r>
              <a:rPr lang="en-GB" sz="1600">
                <a:solidFill>
                  <a:schemeClr val="tx1">
                    <a:lumMod val="65000"/>
                    <a:lumOff val="35000"/>
                  </a:schemeClr>
                </a:solidFill>
                <a:latin typeface="Calibri"/>
                <a:cs typeface="Calibri"/>
              </a:rPr>
              <a:t>Our external auditor is KPMG</a:t>
            </a:r>
          </a:p>
          <a:p>
            <a:r>
              <a:rPr lang="en-GB" b="1">
                <a:solidFill>
                  <a:srgbClr val="0070C0"/>
                </a:solidFill>
                <a:latin typeface="Calibri"/>
                <a:cs typeface="Calibri"/>
              </a:rPr>
              <a:t>The Auditor opinion confirms that the </a:t>
            </a:r>
            <a:br>
              <a:rPr lang="en-GB" b="1">
                <a:latin typeface="Calibri" panose="020F0502020204030204" pitchFamily="34" charset="0"/>
                <a:cs typeface="Calibri" panose="020F0502020204030204" pitchFamily="34" charset="0"/>
              </a:rPr>
            </a:br>
            <a:r>
              <a:rPr lang="en-GB" b="1">
                <a:solidFill>
                  <a:srgbClr val="0070C0"/>
                </a:solidFill>
                <a:latin typeface="Calibri"/>
                <a:cs typeface="Calibri"/>
              </a:rPr>
              <a:t>financial statements:  </a:t>
            </a:r>
            <a:endParaRPr lang="en-GB" b="1">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a:solidFill>
                <a:srgbClr val="000000"/>
              </a:solidFill>
              <a:latin typeface="Calibri" panose="020F0502020204030204" pitchFamily="34" charset="0"/>
              <a:cs typeface="Calibri" panose="020F0502020204030204" pitchFamily="34" charset="0"/>
            </a:endParaRPr>
          </a:p>
          <a:p>
            <a:pPr marL="285750" indent="-285750">
              <a:spcAft>
                <a:spcPts val="1200"/>
              </a:spcAft>
              <a:buClr>
                <a:srgbClr val="0070C0"/>
              </a:buClr>
              <a:buFont typeface="Wingdings" pitchFamily="2" charset="2"/>
              <a:buChar char="§"/>
            </a:pPr>
            <a:r>
              <a:rPr lang="en-GB" sz="1600">
                <a:solidFill>
                  <a:schemeClr val="tx1">
                    <a:lumMod val="65000"/>
                    <a:lumOff val="35000"/>
                  </a:schemeClr>
                </a:solidFill>
                <a:latin typeface="Calibri"/>
                <a:cs typeface="Calibri"/>
              </a:rPr>
              <a:t>Give a true and fair view of the financial position of the Trust; and</a:t>
            </a:r>
          </a:p>
          <a:p>
            <a:pPr marL="285750" indent="-285750">
              <a:spcAft>
                <a:spcPts val="1200"/>
              </a:spcAft>
              <a:buClr>
                <a:srgbClr val="0070C0"/>
              </a:buClr>
              <a:buFont typeface="Wingdings" pitchFamily="2" charset="2"/>
              <a:buChar char="§"/>
            </a:pPr>
            <a:r>
              <a:rPr lang="en-GB" sz="1600">
                <a:solidFill>
                  <a:schemeClr val="tx1">
                    <a:lumMod val="65000"/>
                    <a:lumOff val="35000"/>
                  </a:schemeClr>
                </a:solidFill>
                <a:latin typeface="Calibri"/>
                <a:cs typeface="Calibri"/>
              </a:rPr>
              <a:t>Have been prepared properly in accordance with the appropriate legislation and guidance; and</a:t>
            </a:r>
          </a:p>
          <a:p>
            <a:pPr marL="285750" indent="-285750">
              <a:spcAft>
                <a:spcPts val="1200"/>
              </a:spcAft>
              <a:buClr>
                <a:srgbClr val="0070C0"/>
              </a:buClr>
              <a:buFont typeface="Wingdings" pitchFamily="2" charset="2"/>
              <a:buChar char="§"/>
            </a:pPr>
            <a:r>
              <a:rPr lang="en-GB" sz="1600">
                <a:solidFill>
                  <a:schemeClr val="tx1">
                    <a:lumMod val="65000"/>
                    <a:lumOff val="35000"/>
                  </a:schemeClr>
                </a:solidFill>
                <a:latin typeface="Calibri"/>
                <a:cs typeface="Calibri"/>
              </a:rPr>
              <a:t>On securing economy, efficiency and effectiveness in the use of our resources, our auditor identified the main weakness arising from the CQC Well Led inspection.    </a:t>
            </a:r>
            <a:endParaRPr lang="en-GB" sz="1600">
              <a:solidFill>
                <a:schemeClr val="tx1">
                  <a:lumMod val="65000"/>
                  <a:lumOff val="35000"/>
                </a:schemeClr>
              </a:solidFill>
              <a:latin typeface="Calibri" panose="020F0502020204030204" pitchFamily="34" charset="0"/>
              <a:cs typeface="Calibri" panose="020F0502020204030204" pitchFamily="34" charset="0"/>
            </a:endParaRPr>
          </a:p>
          <a:p>
            <a:pPr algn="l"/>
            <a:endParaRPr lang="en-US" sz="1600">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B2D94338-1613-FCFC-8950-29BF63D1A304}"/>
              </a:ext>
            </a:extLst>
          </p:cNvPr>
          <p:cNvSpPr/>
          <p:nvPr/>
        </p:nvSpPr>
        <p:spPr>
          <a:xfrm>
            <a:off x="6095134" y="1288473"/>
            <a:ext cx="4360980" cy="4443024"/>
          </a:xfrm>
          <a:prstGeom prst="roundRect">
            <a:avLst>
              <a:gd name="adj" fmla="val 4603"/>
            </a:avLst>
          </a:prstGeom>
          <a:solidFill>
            <a:srgbClr val="36BCEE">
              <a:alpha val="2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TextBox 10">
            <a:extLst>
              <a:ext uri="{FF2B5EF4-FFF2-40B4-BE49-F238E27FC236}">
                <a16:creationId xmlns:a16="http://schemas.microsoft.com/office/drawing/2014/main" id="{28CC5C49-6CD5-D52E-326D-5D5ED63B7CF0}"/>
              </a:ext>
            </a:extLst>
          </p:cNvPr>
          <p:cNvSpPr txBox="1"/>
          <p:nvPr/>
        </p:nvSpPr>
        <p:spPr>
          <a:xfrm>
            <a:off x="6202684" y="1417002"/>
            <a:ext cx="3907508" cy="914688"/>
          </a:xfrm>
          <a:prstGeom prst="rect">
            <a:avLst/>
          </a:prstGeom>
        </p:spPr>
        <p:txBody>
          <a:bodyPr vert="horz" wrap="square" lIns="91440" tIns="45720" rIns="91440" bIns="45720" rtlCol="0" anchor="t">
            <a:noAutofit/>
          </a:bodyPr>
          <a:lstStyle/>
          <a:p>
            <a:pPr marL="0" indent="0">
              <a:buNone/>
            </a:pPr>
            <a:r>
              <a:rPr lang="en-GB" b="1" dirty="0">
                <a:solidFill>
                  <a:srgbClr val="0070C0"/>
                </a:solidFill>
                <a:latin typeface="Calibri"/>
                <a:cs typeface="Calibri"/>
              </a:rPr>
              <a:t>Internal Audit </a:t>
            </a:r>
          </a:p>
          <a:p>
            <a:pPr>
              <a:spcAft>
                <a:spcPts val="1200"/>
              </a:spcAft>
              <a:buClr>
                <a:srgbClr val="0070C0"/>
              </a:buClr>
            </a:pPr>
            <a:endParaRPr lang="en-GB" sz="1600"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spcAft>
                <a:spcPts val="1200"/>
              </a:spcAft>
              <a:buClr>
                <a:srgbClr val="0070C0"/>
              </a:buClr>
              <a:buFont typeface="Wingdings" pitchFamily="2" charset="2"/>
              <a:buChar char="§"/>
            </a:pPr>
            <a:r>
              <a:rPr lang="en-GB" sz="1600" dirty="0">
                <a:solidFill>
                  <a:schemeClr val="tx1">
                    <a:lumMod val="65000"/>
                    <a:lumOff val="35000"/>
                  </a:schemeClr>
                </a:solidFill>
                <a:latin typeface="Calibri"/>
                <a:cs typeface="Calibri"/>
              </a:rPr>
              <a:t>Our internal auditor is RSM</a:t>
            </a:r>
          </a:p>
          <a:p>
            <a:pPr marL="285750" indent="-285750">
              <a:spcAft>
                <a:spcPts val="1200"/>
              </a:spcAft>
              <a:buClr>
                <a:srgbClr val="0070C0"/>
              </a:buClr>
              <a:buFont typeface="Wingdings" pitchFamily="2" charset="2"/>
              <a:buChar char="§"/>
            </a:pPr>
            <a:r>
              <a:rPr lang="en-GB" sz="1600" dirty="0">
                <a:solidFill>
                  <a:schemeClr val="tx1">
                    <a:lumMod val="65000"/>
                    <a:lumOff val="35000"/>
                  </a:schemeClr>
                </a:solidFill>
                <a:latin typeface="Calibri"/>
                <a:cs typeface="Calibri"/>
              </a:rPr>
              <a:t>Overall, the internal auditor was able to provide partial assurance that there is a sound system of internal control, designed to meet the Trust’s objectives and that controls are being applied consistently. </a:t>
            </a:r>
            <a:endParaRPr lang="en-GB" dirty="0">
              <a:solidFill>
                <a:schemeClr val="tx1">
                  <a:lumMod val="65000"/>
                  <a:lumOff val="35000"/>
                </a:schemeClr>
              </a:solidFill>
            </a:endParaRPr>
          </a:p>
          <a:p>
            <a:pPr marL="285750" indent="-285750">
              <a:spcAft>
                <a:spcPts val="1200"/>
              </a:spcAft>
              <a:buClr>
                <a:srgbClr val="0070C0"/>
              </a:buClr>
              <a:buFont typeface="Wingdings" pitchFamily="2" charset="2"/>
              <a:buChar char="§"/>
            </a:pPr>
            <a:r>
              <a:rPr lang="en-GB" sz="1600" dirty="0">
                <a:solidFill>
                  <a:schemeClr val="tx1">
                    <a:lumMod val="65000"/>
                    <a:lumOff val="35000"/>
                  </a:schemeClr>
                </a:solidFill>
                <a:latin typeface="Calibri"/>
                <a:cs typeface="Calibri"/>
              </a:rPr>
              <a:t>More work has been performed on embedding risk processes across SECAmb since 2022/23. </a:t>
            </a:r>
            <a:endParaRPr lang="en-GB" sz="1600"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spcAft>
                <a:spcPts val="1200"/>
              </a:spcAft>
              <a:buClr>
                <a:srgbClr val="0070C0"/>
              </a:buClr>
              <a:buFont typeface="Wingdings" pitchFamily="2" charset="2"/>
              <a:buChar char="§"/>
            </a:pPr>
            <a:endParaRPr lang="en-GB" sz="1600" dirty="0">
              <a:solidFill>
                <a:schemeClr val="tx1">
                  <a:lumMod val="65000"/>
                  <a:lumOff val="35000"/>
                </a:schemeClr>
              </a:solidFill>
              <a:latin typeface="Calibri" panose="020F0502020204030204" pitchFamily="34" charset="0"/>
              <a:cs typeface="Calibri" panose="020F0502020204030204" pitchFamily="34" charset="0"/>
            </a:endParaRPr>
          </a:p>
          <a:p>
            <a:pPr algn="l"/>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4767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C7D55FE4-71DB-328B-2635-7A8C87E91165}"/>
              </a:ext>
            </a:extLst>
          </p:cNvPr>
          <p:cNvSpPr/>
          <p:nvPr/>
        </p:nvSpPr>
        <p:spPr>
          <a:xfrm>
            <a:off x="1067352" y="2595484"/>
            <a:ext cx="1420053" cy="486639"/>
          </a:xfrm>
          <a:prstGeom prst="roundRect">
            <a:avLst/>
          </a:prstGeom>
          <a:solidFill>
            <a:srgbClr val="2E5AA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Data-Driven Decision Making</a:t>
            </a:r>
          </a:p>
        </p:txBody>
      </p:sp>
      <p:cxnSp>
        <p:nvCxnSpPr>
          <p:cNvPr id="14" name="Connector: Elbow 13">
            <a:extLst>
              <a:ext uri="{FF2B5EF4-FFF2-40B4-BE49-F238E27FC236}">
                <a16:creationId xmlns:a16="http://schemas.microsoft.com/office/drawing/2014/main" id="{01B2875B-B34B-D3C7-3CC5-1488A9009060}"/>
              </a:ext>
            </a:extLst>
          </p:cNvPr>
          <p:cNvCxnSpPr>
            <a:cxnSpLocks/>
            <a:stCxn id="23" idx="1"/>
            <a:endCxn id="56" idx="0"/>
          </p:cNvCxnSpPr>
          <p:nvPr/>
        </p:nvCxnSpPr>
        <p:spPr>
          <a:xfrm rot="10800000" flipV="1">
            <a:off x="1777379" y="1713834"/>
            <a:ext cx="547138" cy="881649"/>
          </a:xfrm>
          <a:prstGeom prst="bentConnector2">
            <a:avLst/>
          </a:prstGeom>
          <a:ln w="9525" cap="flat" cmpd="sng" algn="ctr">
            <a:solidFill>
              <a:srgbClr val="20417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Connector: Elbow 32">
            <a:extLst>
              <a:ext uri="{FF2B5EF4-FFF2-40B4-BE49-F238E27FC236}">
                <a16:creationId xmlns:a16="http://schemas.microsoft.com/office/drawing/2014/main" id="{1DA81835-14E4-62AB-0FBB-497762F1AD92}"/>
              </a:ext>
            </a:extLst>
          </p:cNvPr>
          <p:cNvCxnSpPr>
            <a:cxnSpLocks/>
            <a:endCxn id="56" idx="2"/>
          </p:cNvCxnSpPr>
          <p:nvPr/>
        </p:nvCxnSpPr>
        <p:spPr>
          <a:xfrm rot="10800000">
            <a:off x="1777380" y="3082124"/>
            <a:ext cx="2198829" cy="938079"/>
          </a:xfrm>
          <a:prstGeom prst="bentConnector2">
            <a:avLst/>
          </a:prstGeom>
          <a:ln w="9525" cap="flat" cmpd="sng" algn="ctr">
            <a:solidFill>
              <a:srgbClr val="20417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rapezoid 1">
            <a:extLst>
              <a:ext uri="{FF2B5EF4-FFF2-40B4-BE49-F238E27FC236}">
                <a16:creationId xmlns:a16="http://schemas.microsoft.com/office/drawing/2014/main" id="{369CAD33-1A07-397A-342A-34D098B2D94A}"/>
              </a:ext>
            </a:extLst>
          </p:cNvPr>
          <p:cNvSpPr/>
          <p:nvPr/>
        </p:nvSpPr>
        <p:spPr>
          <a:xfrm flipV="1">
            <a:off x="2075534" y="1456684"/>
            <a:ext cx="8021574" cy="4528967"/>
          </a:xfrm>
          <a:prstGeom prst="trapezoid">
            <a:avLst>
              <a:gd name="adj" fmla="val 535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cxnSp>
        <p:nvCxnSpPr>
          <p:cNvPr id="16" name="Straight Connector 15">
            <a:extLst>
              <a:ext uri="{FF2B5EF4-FFF2-40B4-BE49-F238E27FC236}">
                <a16:creationId xmlns:a16="http://schemas.microsoft.com/office/drawing/2014/main" id="{4A1B85E3-8852-2F4F-6660-F2CE472EA121}"/>
              </a:ext>
            </a:extLst>
          </p:cNvPr>
          <p:cNvCxnSpPr/>
          <p:nvPr/>
        </p:nvCxnSpPr>
        <p:spPr>
          <a:xfrm flipH="1">
            <a:off x="2334049" y="2018214"/>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8752CA-15DD-3101-A41B-C384B3F6BE76}"/>
              </a:ext>
            </a:extLst>
          </p:cNvPr>
          <p:cNvCxnSpPr/>
          <p:nvPr/>
        </p:nvCxnSpPr>
        <p:spPr>
          <a:xfrm flipH="1">
            <a:off x="2418016" y="258499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292AF3-BC2E-DFE5-42FC-C49B7F0B1C27}"/>
              </a:ext>
            </a:extLst>
          </p:cNvPr>
          <p:cNvCxnSpPr/>
          <p:nvPr/>
        </p:nvCxnSpPr>
        <p:spPr>
          <a:xfrm flipH="1">
            <a:off x="2197603" y="315176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091669-4605-09EF-5E3B-FE7D97532683}"/>
              </a:ext>
            </a:extLst>
          </p:cNvPr>
          <p:cNvCxnSpPr/>
          <p:nvPr/>
        </p:nvCxnSpPr>
        <p:spPr>
          <a:xfrm flipH="1">
            <a:off x="2099036" y="371854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93B099-8FF2-DD79-E25C-D647B23E45EF}"/>
              </a:ext>
            </a:extLst>
          </p:cNvPr>
          <p:cNvCxnSpPr/>
          <p:nvPr/>
        </p:nvCxnSpPr>
        <p:spPr>
          <a:xfrm flipH="1">
            <a:off x="2099036" y="4285321"/>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7F9A31-5050-EC12-E533-35E0C8443B15}"/>
              </a:ext>
            </a:extLst>
          </p:cNvPr>
          <p:cNvCxnSpPr/>
          <p:nvPr/>
        </p:nvCxnSpPr>
        <p:spPr>
          <a:xfrm flipH="1">
            <a:off x="2099036" y="4852098"/>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1F2109-9BA6-2201-5744-2897608C9AEC}"/>
              </a:ext>
            </a:extLst>
          </p:cNvPr>
          <p:cNvSpPr txBox="1"/>
          <p:nvPr/>
        </p:nvSpPr>
        <p:spPr>
          <a:xfrm>
            <a:off x="2666499" y="2123174"/>
            <a:ext cx="6839642"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Integrated Care Delivery Model</a:t>
            </a:r>
          </a:p>
        </p:txBody>
      </p:sp>
      <p:sp>
        <p:nvSpPr>
          <p:cNvPr id="25" name="TextBox 24">
            <a:extLst>
              <a:ext uri="{FF2B5EF4-FFF2-40B4-BE49-F238E27FC236}">
                <a16:creationId xmlns:a16="http://schemas.microsoft.com/office/drawing/2014/main" id="{576F3560-9FA1-4C42-EE7C-6AC9CCDEF30D}"/>
              </a:ext>
            </a:extLst>
          </p:cNvPr>
          <p:cNvSpPr txBox="1"/>
          <p:nvPr/>
        </p:nvSpPr>
        <p:spPr>
          <a:xfrm>
            <a:off x="3750537" y="4390282"/>
            <a:ext cx="4671567"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Programme Board</a:t>
            </a:r>
          </a:p>
        </p:txBody>
      </p:sp>
      <p:sp>
        <p:nvSpPr>
          <p:cNvPr id="26" name="TextBox 25">
            <a:extLst>
              <a:ext uri="{FF2B5EF4-FFF2-40B4-BE49-F238E27FC236}">
                <a16:creationId xmlns:a16="http://schemas.microsoft.com/office/drawing/2014/main" id="{59F2C99F-CF8E-D0E0-521C-112F69E5CFF8}"/>
              </a:ext>
            </a:extLst>
          </p:cNvPr>
          <p:cNvSpPr txBox="1"/>
          <p:nvPr/>
        </p:nvSpPr>
        <p:spPr>
          <a:xfrm>
            <a:off x="4155921" y="4962306"/>
            <a:ext cx="3860799"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Trust Board | Council of Governors</a:t>
            </a:r>
          </a:p>
        </p:txBody>
      </p:sp>
      <p:sp>
        <p:nvSpPr>
          <p:cNvPr id="27" name="TextBox 26">
            <a:extLst>
              <a:ext uri="{FF2B5EF4-FFF2-40B4-BE49-F238E27FC236}">
                <a16:creationId xmlns:a16="http://schemas.microsoft.com/office/drawing/2014/main" id="{CFEE729C-B0AE-5276-34A3-B12E61A16443}"/>
              </a:ext>
            </a:extLst>
          </p:cNvPr>
          <p:cNvSpPr txBox="1"/>
          <p:nvPr/>
        </p:nvSpPr>
        <p:spPr>
          <a:xfrm>
            <a:off x="4490949" y="5531708"/>
            <a:ext cx="3190743"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Vision</a:t>
            </a:r>
          </a:p>
        </p:txBody>
      </p:sp>
      <p:sp>
        <p:nvSpPr>
          <p:cNvPr id="29" name="TextBox 28">
            <a:extLst>
              <a:ext uri="{FF2B5EF4-FFF2-40B4-BE49-F238E27FC236}">
                <a16:creationId xmlns:a16="http://schemas.microsoft.com/office/drawing/2014/main" id="{59CF4F7D-960F-CDFB-6E21-3D18B1EBD581}"/>
              </a:ext>
            </a:extLst>
          </p:cNvPr>
          <p:cNvSpPr txBox="1"/>
          <p:nvPr/>
        </p:nvSpPr>
        <p:spPr>
          <a:xfrm>
            <a:off x="4767832" y="2710942"/>
            <a:ext cx="2636978"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Operationalisation</a:t>
            </a:r>
          </a:p>
        </p:txBody>
      </p:sp>
      <p:sp>
        <p:nvSpPr>
          <p:cNvPr id="32" name="TextBox 31">
            <a:extLst>
              <a:ext uri="{FF2B5EF4-FFF2-40B4-BE49-F238E27FC236}">
                <a16:creationId xmlns:a16="http://schemas.microsoft.com/office/drawing/2014/main" id="{B7DAD05E-BFF2-6C89-6AF7-0C3485FBB148}"/>
              </a:ext>
            </a:extLst>
          </p:cNvPr>
          <p:cNvSpPr txBox="1"/>
          <p:nvPr/>
        </p:nvSpPr>
        <p:spPr>
          <a:xfrm>
            <a:off x="7411535" y="2687328"/>
            <a:ext cx="2033460" cy="343736"/>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Partners</a:t>
            </a:r>
          </a:p>
        </p:txBody>
      </p:sp>
      <p:cxnSp>
        <p:nvCxnSpPr>
          <p:cNvPr id="35" name="Straight Connector 34">
            <a:extLst>
              <a:ext uri="{FF2B5EF4-FFF2-40B4-BE49-F238E27FC236}">
                <a16:creationId xmlns:a16="http://schemas.microsoft.com/office/drawing/2014/main" id="{EC07F9EB-62F9-81C3-2476-38C04B11209F}"/>
              </a:ext>
            </a:extLst>
          </p:cNvPr>
          <p:cNvCxnSpPr/>
          <p:nvPr/>
        </p:nvCxnSpPr>
        <p:spPr>
          <a:xfrm>
            <a:off x="740606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9D02F9-2395-76AE-4DD9-2B1D05217332}"/>
              </a:ext>
            </a:extLst>
          </p:cNvPr>
          <p:cNvCxnSpPr/>
          <p:nvPr/>
        </p:nvCxnSpPr>
        <p:spPr>
          <a:xfrm>
            <a:off x="4766137" y="2584990"/>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A011F2-6D68-4D46-FE99-992957249128}"/>
              </a:ext>
            </a:extLst>
          </p:cNvPr>
          <p:cNvSpPr txBox="1"/>
          <p:nvPr/>
        </p:nvSpPr>
        <p:spPr>
          <a:xfrm>
            <a:off x="4996661" y="3277719"/>
            <a:ext cx="2179320"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Transformation &amp; Change</a:t>
            </a:r>
          </a:p>
        </p:txBody>
      </p:sp>
      <p:cxnSp>
        <p:nvCxnSpPr>
          <p:cNvPr id="41" name="Straight Connector 40">
            <a:extLst>
              <a:ext uri="{FF2B5EF4-FFF2-40B4-BE49-F238E27FC236}">
                <a16:creationId xmlns:a16="http://schemas.microsoft.com/office/drawing/2014/main" id="{F0B6B7CC-372B-8EF2-5D30-83F1DACDE3C6}"/>
              </a:ext>
            </a:extLst>
          </p:cNvPr>
          <p:cNvCxnSpPr/>
          <p:nvPr/>
        </p:nvCxnSpPr>
        <p:spPr>
          <a:xfrm>
            <a:off x="7178495"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A18E4A-934D-7346-52CC-058B379E7129}"/>
              </a:ext>
            </a:extLst>
          </p:cNvPr>
          <p:cNvSpPr txBox="1"/>
          <p:nvPr/>
        </p:nvSpPr>
        <p:spPr>
          <a:xfrm>
            <a:off x="2727648" y="2695199"/>
            <a:ext cx="2030727" cy="335869"/>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People</a:t>
            </a:r>
          </a:p>
        </p:txBody>
      </p:sp>
      <p:sp>
        <p:nvSpPr>
          <p:cNvPr id="44" name="TextBox 43">
            <a:extLst>
              <a:ext uri="{FF2B5EF4-FFF2-40B4-BE49-F238E27FC236}">
                <a16:creationId xmlns:a16="http://schemas.microsoft.com/office/drawing/2014/main" id="{398F986A-9150-A20B-AE09-86A38827F551}"/>
              </a:ext>
            </a:extLst>
          </p:cNvPr>
          <p:cNvSpPr txBox="1"/>
          <p:nvPr/>
        </p:nvSpPr>
        <p:spPr>
          <a:xfrm>
            <a:off x="7181230" y="3254104"/>
            <a:ext cx="1955220" cy="322748"/>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Technology &amp; Digital</a:t>
            </a:r>
          </a:p>
        </p:txBody>
      </p:sp>
      <p:cxnSp>
        <p:nvCxnSpPr>
          <p:cNvPr id="45" name="Straight Connector 44">
            <a:extLst>
              <a:ext uri="{FF2B5EF4-FFF2-40B4-BE49-F238E27FC236}">
                <a16:creationId xmlns:a16="http://schemas.microsoft.com/office/drawing/2014/main" id="{15B4FB84-8FF5-16C6-4BA9-5BD5B5CB1A88}"/>
              </a:ext>
            </a:extLst>
          </p:cNvPr>
          <p:cNvCxnSpPr/>
          <p:nvPr/>
        </p:nvCxnSpPr>
        <p:spPr>
          <a:xfrm>
            <a:off x="4992017" y="3151768"/>
            <a:ext cx="0" cy="566778"/>
          </a:xfrm>
          <a:prstGeom prst="line">
            <a:avLst/>
          </a:prstGeom>
          <a:ln w="15875">
            <a:solidFill>
              <a:srgbClr val="F6F8F8"/>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F3A5900-5086-AF37-B925-9B5A7100A018}"/>
              </a:ext>
            </a:extLst>
          </p:cNvPr>
          <p:cNvSpPr txBox="1"/>
          <p:nvPr/>
        </p:nvSpPr>
        <p:spPr>
          <a:xfrm>
            <a:off x="3036194" y="3261975"/>
            <a:ext cx="1953502" cy="325372"/>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Culture &amp; Values</a:t>
            </a:r>
          </a:p>
        </p:txBody>
      </p:sp>
      <p:sp>
        <p:nvSpPr>
          <p:cNvPr id="48" name="TextBox 47">
            <a:extLst>
              <a:ext uri="{FF2B5EF4-FFF2-40B4-BE49-F238E27FC236}">
                <a16:creationId xmlns:a16="http://schemas.microsoft.com/office/drawing/2014/main" id="{582A7DBF-DD51-995C-09F3-41FBD6B62FA0}"/>
              </a:ext>
            </a:extLst>
          </p:cNvPr>
          <p:cNvSpPr txBox="1"/>
          <p:nvPr/>
        </p:nvSpPr>
        <p:spPr>
          <a:xfrm>
            <a:off x="3516958" y="3820882"/>
            <a:ext cx="5138724" cy="314875"/>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Organisational Sustainability &amp; Resilience</a:t>
            </a:r>
          </a:p>
        </p:txBody>
      </p:sp>
      <p:cxnSp>
        <p:nvCxnSpPr>
          <p:cNvPr id="49" name="Straight Connector 48">
            <a:extLst>
              <a:ext uri="{FF2B5EF4-FFF2-40B4-BE49-F238E27FC236}">
                <a16:creationId xmlns:a16="http://schemas.microsoft.com/office/drawing/2014/main" id="{997C54A8-87C1-F845-77EE-13F159A6B0D8}"/>
              </a:ext>
            </a:extLst>
          </p:cNvPr>
          <p:cNvCxnSpPr/>
          <p:nvPr/>
        </p:nvCxnSpPr>
        <p:spPr>
          <a:xfrm flipH="1">
            <a:off x="2099036" y="5418875"/>
            <a:ext cx="7504546" cy="0"/>
          </a:xfrm>
          <a:prstGeom prst="line">
            <a:avLst/>
          </a:prstGeom>
          <a:ln w="57150">
            <a:solidFill>
              <a:srgbClr val="F6F8F8"/>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9D18F46-E3F7-3E6F-1992-F723B0259113}"/>
              </a:ext>
            </a:extLst>
          </p:cNvPr>
          <p:cNvSpPr txBox="1"/>
          <p:nvPr/>
        </p:nvSpPr>
        <p:spPr>
          <a:xfrm>
            <a:off x="2324517" y="1556397"/>
            <a:ext cx="7523606" cy="314875"/>
          </a:xfrm>
          <a:prstGeom prst="rect">
            <a:avLst/>
          </a:prstGeom>
          <a:ln>
            <a:noFill/>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Our Patients</a:t>
            </a:r>
          </a:p>
        </p:txBody>
      </p:sp>
      <p:sp>
        <p:nvSpPr>
          <p:cNvPr id="86" name="Left Bracket 85">
            <a:extLst>
              <a:ext uri="{FF2B5EF4-FFF2-40B4-BE49-F238E27FC236}">
                <a16:creationId xmlns:a16="http://schemas.microsoft.com/office/drawing/2014/main" id="{7D9D4D8E-3195-928D-EB7A-F0D3DD225BE4}"/>
              </a:ext>
            </a:extLst>
          </p:cNvPr>
          <p:cNvSpPr/>
          <p:nvPr/>
        </p:nvSpPr>
        <p:spPr>
          <a:xfrm>
            <a:off x="912209" y="1456685"/>
            <a:ext cx="274202" cy="3962190"/>
          </a:xfrm>
          <a:prstGeom prst="leftBracket">
            <a:avLst/>
          </a:prstGeom>
          <a:ln>
            <a:solidFill>
              <a:srgbClr val="20417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7" name="TextBox 86">
            <a:extLst>
              <a:ext uri="{FF2B5EF4-FFF2-40B4-BE49-F238E27FC236}">
                <a16:creationId xmlns:a16="http://schemas.microsoft.com/office/drawing/2014/main" id="{4AE3D96A-8F08-6A68-5936-6D15A29B89D8}"/>
              </a:ext>
            </a:extLst>
          </p:cNvPr>
          <p:cNvSpPr txBox="1"/>
          <p:nvPr/>
        </p:nvSpPr>
        <p:spPr>
          <a:xfrm>
            <a:off x="498850" y="1843691"/>
            <a:ext cx="426126" cy="3414945"/>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Communications &amp; Engagement</a:t>
            </a:r>
          </a:p>
        </p:txBody>
      </p:sp>
      <p:sp>
        <p:nvSpPr>
          <p:cNvPr id="4" name="Left Bracket 3">
            <a:extLst>
              <a:ext uri="{FF2B5EF4-FFF2-40B4-BE49-F238E27FC236}">
                <a16:creationId xmlns:a16="http://schemas.microsoft.com/office/drawing/2014/main" id="{92E9172F-4A4E-FD0D-A1E7-9AB27C5A266C}"/>
              </a:ext>
            </a:extLst>
          </p:cNvPr>
          <p:cNvSpPr/>
          <p:nvPr/>
        </p:nvSpPr>
        <p:spPr>
          <a:xfrm flipH="1">
            <a:off x="10295452" y="1456684"/>
            <a:ext cx="312978" cy="3962191"/>
          </a:xfrm>
          <a:prstGeom prst="leftBracket">
            <a:avLst/>
          </a:prstGeom>
          <a:ln>
            <a:solidFill>
              <a:srgbClr val="20417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EFC82788-A9F1-81CA-F3E6-9D7CAAE320A0}"/>
              </a:ext>
            </a:extLst>
          </p:cNvPr>
          <p:cNvSpPr txBox="1"/>
          <p:nvPr/>
        </p:nvSpPr>
        <p:spPr>
          <a:xfrm flipV="1">
            <a:off x="10603062" y="2618930"/>
            <a:ext cx="426126" cy="1593096"/>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Clinical Quality</a:t>
            </a:r>
          </a:p>
        </p:txBody>
      </p:sp>
      <p:sp>
        <p:nvSpPr>
          <p:cNvPr id="8" name="TextBox 7">
            <a:extLst>
              <a:ext uri="{FF2B5EF4-FFF2-40B4-BE49-F238E27FC236}">
                <a16:creationId xmlns:a16="http://schemas.microsoft.com/office/drawing/2014/main" id="{E68E1DA0-B944-4828-CF21-DB8618F9BE22}"/>
              </a:ext>
            </a:extLst>
          </p:cNvPr>
          <p:cNvSpPr txBox="1"/>
          <p:nvPr/>
        </p:nvSpPr>
        <p:spPr>
          <a:xfrm rot="1680778">
            <a:off x="8281922" y="4362322"/>
            <a:ext cx="426126" cy="1193932"/>
          </a:xfrm>
          <a:prstGeom prst="rect">
            <a:avLst/>
          </a:prstGeom>
        </p:spPr>
        <p:txBody>
          <a:bodyPr vert="vert270" wrap="square"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417C"/>
                </a:solidFill>
                <a:effectLst/>
                <a:uLnTx/>
                <a:uFillTx/>
                <a:latin typeface="Calibri" panose="020F0502020204030204" pitchFamily="34" charset="0"/>
                <a:ea typeface="+mn-ea"/>
                <a:cs typeface="+mn-cs"/>
              </a:rPr>
              <a:t>Governance</a:t>
            </a:r>
          </a:p>
        </p:txBody>
      </p:sp>
      <p:sp>
        <p:nvSpPr>
          <p:cNvPr id="13" name="Title 12">
            <a:extLst>
              <a:ext uri="{FF2B5EF4-FFF2-40B4-BE49-F238E27FC236}">
                <a16:creationId xmlns:a16="http://schemas.microsoft.com/office/drawing/2014/main" id="{30866547-10AF-5E3C-523C-F0891F806981}"/>
              </a:ext>
            </a:extLst>
          </p:cNvPr>
          <p:cNvSpPr>
            <a:spLocks noGrp="1"/>
          </p:cNvSpPr>
          <p:nvPr>
            <p:ph type="title"/>
          </p:nvPr>
        </p:nvSpPr>
        <p:spPr/>
        <p:txBody>
          <a:bodyPr/>
          <a:lstStyle/>
          <a:p>
            <a:r>
              <a:rPr lang="en-GB"/>
              <a:t>Strategy Programme Pillars</a:t>
            </a:r>
          </a:p>
        </p:txBody>
      </p:sp>
      <p:pic>
        <p:nvPicPr>
          <p:cNvPr id="6" name="Picture 5" descr="A blue and black background&#10;&#10;Description automatically generated">
            <a:extLst>
              <a:ext uri="{FF2B5EF4-FFF2-40B4-BE49-F238E27FC236}">
                <a16:creationId xmlns:a16="http://schemas.microsoft.com/office/drawing/2014/main" id="{FC6549AE-CF4A-13F5-A504-8ABA3E966D6D}"/>
              </a:ext>
            </a:extLst>
          </p:cNvPr>
          <p:cNvPicPr>
            <a:picLocks noChangeAspect="1"/>
          </p:cNvPicPr>
          <p:nvPr/>
        </p:nvPicPr>
        <p:blipFill rotWithShape="1">
          <a:blip r:embed="rId3"/>
          <a:srcRect b="21876"/>
          <a:stretch/>
        </p:blipFill>
        <p:spPr>
          <a:xfrm>
            <a:off x="0" y="5464500"/>
            <a:ext cx="12192000" cy="1393500"/>
          </a:xfrm>
          <a:prstGeom prst="rect">
            <a:avLst/>
          </a:prstGeom>
        </p:spPr>
      </p:pic>
      <p:pic>
        <p:nvPicPr>
          <p:cNvPr id="7" name="Picture 6">
            <a:extLst>
              <a:ext uri="{FF2B5EF4-FFF2-40B4-BE49-F238E27FC236}">
                <a16:creationId xmlns:a16="http://schemas.microsoft.com/office/drawing/2014/main" id="{72242C9E-890E-F86B-A746-62934A157547}"/>
              </a:ext>
            </a:extLst>
          </p:cNvPr>
          <p:cNvPicPr>
            <a:picLocks noChangeAspect="1"/>
          </p:cNvPicPr>
          <p:nvPr/>
        </p:nvPicPr>
        <p:blipFill>
          <a:blip r:embed="rId4"/>
          <a:stretch>
            <a:fillRect/>
          </a:stretch>
        </p:blipFill>
        <p:spPr>
          <a:xfrm>
            <a:off x="208445" y="6491512"/>
            <a:ext cx="5372100" cy="2286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6D000251-3278-3177-7942-7B99EC3DF8C1}"/>
              </a:ext>
            </a:extLst>
          </p:cNvPr>
          <p:cNvPicPr>
            <a:picLocks noChangeAspect="1"/>
          </p:cNvPicPr>
          <p:nvPr/>
        </p:nvPicPr>
        <p:blipFill>
          <a:blip r:embed="rId5"/>
          <a:stretch>
            <a:fillRect/>
          </a:stretch>
        </p:blipFill>
        <p:spPr>
          <a:xfrm>
            <a:off x="7741755" y="5875808"/>
            <a:ext cx="4241800" cy="812800"/>
          </a:xfrm>
          <a:prstGeom prst="rect">
            <a:avLst/>
          </a:prstGeom>
        </p:spPr>
      </p:pic>
    </p:spTree>
    <p:extLst>
      <p:ext uri="{BB962C8B-B14F-4D97-AF65-F5344CB8AC3E}">
        <p14:creationId xmlns:p14="http://schemas.microsoft.com/office/powerpoint/2010/main" val="4989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3B43651-1378-03AC-CE8A-9A9EA49A45E7}"/>
              </a:ext>
            </a:extLst>
          </p:cNvPr>
          <p:cNvSpPr/>
          <p:nvPr/>
        </p:nvSpPr>
        <p:spPr>
          <a:xfrm>
            <a:off x="7489289" y="1685945"/>
            <a:ext cx="2616108" cy="2616108"/>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BFD3AFA0-3B87-A01F-4009-8EA6EEF2DD14}"/>
              </a:ext>
            </a:extLst>
          </p:cNvPr>
          <p:cNvSpPr txBox="1">
            <a:spLocks/>
          </p:cNvSpPr>
          <p:nvPr/>
        </p:nvSpPr>
        <p:spPr>
          <a:xfrm>
            <a:off x="410308" y="1693459"/>
            <a:ext cx="5005754" cy="3471082"/>
          </a:xfrm>
          <a:prstGeom prst="rect">
            <a:avLst/>
          </a:prstGeom>
        </p:spPr>
        <p:txBody>
          <a:bodyPr>
            <a:noAutofit/>
          </a:bodyPr>
          <a:lstStyle>
            <a:lvl1pPr marL="228600" indent="-228600" algn="l" defTabSz="914400" rtl="0" eaLnBrk="1" latinLnBrk="0" hangingPunct="1">
              <a:lnSpc>
                <a:spcPct val="90000"/>
              </a:lnSpc>
              <a:spcBef>
                <a:spcPts val="1000"/>
              </a:spcBef>
              <a:buClr>
                <a:srgbClr val="005EB8"/>
              </a:buClr>
              <a:buFont typeface="Wingdings" panose="05000000000000000000" pitchFamily="2" charset="2"/>
              <a:buChar char="§"/>
              <a:defRPr sz="2800" kern="1200">
                <a:solidFill>
                  <a:srgbClr val="231F20"/>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anose="05000000000000000000" pitchFamily="2" charset="2"/>
              <a:buChar char="§"/>
              <a:defRPr sz="2400" kern="1200">
                <a:solidFill>
                  <a:srgbClr val="231F20"/>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anose="05000000000000000000" pitchFamily="2" charset="2"/>
              <a:buChar char="§"/>
              <a:defRPr sz="2000" kern="1200">
                <a:solidFill>
                  <a:srgbClr val="231F20"/>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7ABCDB"/>
              </a:buClr>
              <a:buSzTx/>
              <a:buFont typeface="Wingdings" panose="05000000000000000000" pitchFamily="2" charset="2"/>
              <a:buChar char="§"/>
              <a:tabLst/>
              <a:defRPr/>
            </a:pPr>
            <a:r>
              <a:rPr kumimoji="0" lang="en-GB"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We want your help to shape the future of our Trust </a:t>
            </a:r>
          </a:p>
          <a:p>
            <a:pPr marL="228600" marR="0" lvl="0" indent="-228600" algn="l" defTabSz="914400" rtl="0" eaLnBrk="1" fontAlgn="auto" latinLnBrk="0" hangingPunct="1">
              <a:lnSpc>
                <a:spcPct val="90000"/>
              </a:lnSpc>
              <a:spcBef>
                <a:spcPts val="1000"/>
              </a:spcBef>
              <a:spcAft>
                <a:spcPts val="600"/>
              </a:spcAft>
              <a:buClr>
                <a:srgbClr val="7ABCDB"/>
              </a:buClr>
              <a:buSzTx/>
              <a:buFont typeface="Wingdings" panose="05000000000000000000" pitchFamily="2" charset="2"/>
              <a:buChar char="§"/>
              <a:tabLst/>
              <a:defRPr/>
            </a:pPr>
            <a:r>
              <a:rPr kumimoji="0" lang="en-GB"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Your insights and feedback will drive us closer to our shared goals</a:t>
            </a:r>
          </a:p>
          <a:p>
            <a:pPr marL="228600" marR="0" lvl="0" indent="-228600" algn="l" defTabSz="914400" rtl="0" eaLnBrk="1" fontAlgn="auto" latinLnBrk="0" hangingPunct="1">
              <a:lnSpc>
                <a:spcPct val="90000"/>
              </a:lnSpc>
              <a:spcBef>
                <a:spcPts val="1000"/>
              </a:spcBef>
              <a:spcAft>
                <a:spcPts val="600"/>
              </a:spcAft>
              <a:buClr>
                <a:srgbClr val="7ABCDB"/>
              </a:buClr>
              <a:buSzTx/>
              <a:buFont typeface="Wingdings" panose="05000000000000000000" pitchFamily="2" charset="2"/>
              <a:buChar char="§"/>
              <a:tabLst/>
              <a:defRPr/>
            </a:pPr>
            <a:r>
              <a:rPr kumimoji="0" lang="en-GB"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Please visit our Strategy stand to find out more about the programme and have your say</a:t>
            </a:r>
            <a:endPar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600"/>
              </a:spcAft>
              <a:buClr>
                <a:srgbClr val="7ABCDB"/>
              </a:buClr>
              <a:buSzTx/>
              <a:buFont typeface="Wingdings" panose="05000000000000000000" pitchFamily="2" charset="2"/>
              <a:buChar char="§"/>
              <a:tabLst/>
              <a:defRPr/>
            </a:pPr>
            <a:endPar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p:txBody>
      </p:sp>
      <p:pic>
        <p:nvPicPr>
          <p:cNvPr id="5" name="Picture 4" descr="A group of people sitting around a table&#10;&#10;Description automatically generated">
            <a:extLst>
              <a:ext uri="{FF2B5EF4-FFF2-40B4-BE49-F238E27FC236}">
                <a16:creationId xmlns:a16="http://schemas.microsoft.com/office/drawing/2014/main" id="{7F13C0C5-CAC2-2C51-37E0-731F22D42363}"/>
              </a:ext>
            </a:extLst>
          </p:cNvPr>
          <p:cNvPicPr>
            <a:picLocks noChangeAspect="1"/>
          </p:cNvPicPr>
          <p:nvPr/>
        </p:nvPicPr>
        <p:blipFill rotWithShape="1">
          <a:blip r:embed="rId2">
            <a:extLst>
              <a:ext uri="{28A0092B-C50C-407E-A947-70E740481C1C}">
                <a14:useLocalDpi xmlns:a14="http://schemas.microsoft.com/office/drawing/2010/main" val="0"/>
              </a:ext>
            </a:extLst>
          </a:blip>
          <a:srcRect l="10623" t="30043" r="24677" b="11446"/>
          <a:stretch/>
        </p:blipFill>
        <p:spPr>
          <a:xfrm>
            <a:off x="6264598" y="3575551"/>
            <a:ext cx="2120935" cy="1438523"/>
          </a:xfrm>
          <a:prstGeom prst="rect">
            <a:avLst/>
          </a:prstGeom>
        </p:spPr>
      </p:pic>
      <p:pic>
        <p:nvPicPr>
          <p:cNvPr id="6" name="Picture 5" descr="A group of people sitting around a table&#10;&#10;Description automatically generated">
            <a:extLst>
              <a:ext uri="{FF2B5EF4-FFF2-40B4-BE49-F238E27FC236}">
                <a16:creationId xmlns:a16="http://schemas.microsoft.com/office/drawing/2014/main" id="{24D6B9CB-A6FA-4EB3-4B62-529F202239C6}"/>
              </a:ext>
            </a:extLst>
          </p:cNvPr>
          <p:cNvPicPr>
            <a:picLocks noChangeAspect="1"/>
          </p:cNvPicPr>
          <p:nvPr/>
        </p:nvPicPr>
        <p:blipFill rotWithShape="1">
          <a:blip r:embed="rId3">
            <a:extLst>
              <a:ext uri="{28A0092B-C50C-407E-A947-70E740481C1C}">
                <a14:useLocalDpi xmlns:a14="http://schemas.microsoft.com/office/drawing/2010/main" val="0"/>
              </a:ext>
            </a:extLst>
          </a:blip>
          <a:srcRect l="5511" t="24140" r="17285" b="27940"/>
          <a:stretch/>
        </p:blipFill>
        <p:spPr>
          <a:xfrm flipH="1">
            <a:off x="8584858" y="3575551"/>
            <a:ext cx="3090155" cy="1438523"/>
          </a:xfrm>
          <a:prstGeom prst="rect">
            <a:avLst/>
          </a:prstGeom>
        </p:spPr>
      </p:pic>
      <p:pic>
        <p:nvPicPr>
          <p:cNvPr id="7" name="Picture 4" descr="Public invited to join virtual Annual Members Meeting - NHS South East  Coast Ambulance Service">
            <a:extLst>
              <a:ext uri="{FF2B5EF4-FFF2-40B4-BE49-F238E27FC236}">
                <a16:creationId xmlns:a16="http://schemas.microsoft.com/office/drawing/2014/main" id="{56BB75FB-EA98-A8C1-7B1C-AF1C194595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81" r="1" b="6719"/>
          <a:stretch/>
        </p:blipFill>
        <p:spPr bwMode="auto">
          <a:xfrm>
            <a:off x="8443028" y="1683669"/>
            <a:ext cx="3231985" cy="1745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E31A0C-7B6F-5A94-8C03-461336D28A47}"/>
              </a:ext>
            </a:extLst>
          </p:cNvPr>
          <p:cNvSpPr>
            <a:spLocks noGrp="1"/>
          </p:cNvSpPr>
          <p:nvPr>
            <p:ph type="title"/>
          </p:nvPr>
        </p:nvSpPr>
        <p:spPr/>
        <p:txBody>
          <a:bodyPr/>
          <a:lstStyle/>
          <a:p>
            <a:r>
              <a:rPr lang="en-US"/>
              <a:t>Your voice matters</a:t>
            </a:r>
          </a:p>
        </p:txBody>
      </p:sp>
    </p:spTree>
    <p:extLst>
      <p:ext uri="{BB962C8B-B14F-4D97-AF65-F5344CB8AC3E}">
        <p14:creationId xmlns:p14="http://schemas.microsoft.com/office/powerpoint/2010/main" val="89924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79EA0D39-3196-3102-376A-8D79AC0A8C9A}"/>
              </a:ext>
            </a:extLst>
          </p:cNvPr>
          <p:cNvSpPr/>
          <p:nvPr/>
        </p:nvSpPr>
        <p:spPr>
          <a:xfrm>
            <a:off x="6096000" y="1294840"/>
            <a:ext cx="5199149" cy="4154984"/>
          </a:xfrm>
          <a:prstGeom prst="roundRect">
            <a:avLst>
              <a:gd name="adj" fmla="val 4603"/>
            </a:avLst>
          </a:prstGeom>
          <a:solidFill>
            <a:srgbClr val="36BCEE">
              <a:alpha val="2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 name="Rounded Rectangle 2">
            <a:extLst>
              <a:ext uri="{FF2B5EF4-FFF2-40B4-BE49-F238E27FC236}">
                <a16:creationId xmlns:a16="http://schemas.microsoft.com/office/drawing/2014/main" id="{C3AD9CF5-9B26-8204-746A-32F27CD58753}"/>
              </a:ext>
            </a:extLst>
          </p:cNvPr>
          <p:cNvSpPr/>
          <p:nvPr/>
        </p:nvSpPr>
        <p:spPr>
          <a:xfrm>
            <a:off x="463093" y="1294840"/>
            <a:ext cx="5199149" cy="4517004"/>
          </a:xfrm>
          <a:prstGeom prst="roundRect">
            <a:avLst>
              <a:gd name="adj" fmla="val 4603"/>
            </a:avLst>
          </a:prstGeom>
          <a:solidFill>
            <a:srgbClr val="36BCEE">
              <a:alpha val="2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 name="Title 1">
            <a:extLst>
              <a:ext uri="{FF2B5EF4-FFF2-40B4-BE49-F238E27FC236}">
                <a16:creationId xmlns:a16="http://schemas.microsoft.com/office/drawing/2014/main" id="{82C87233-9F79-C638-7D5B-C88BE8C04D47}"/>
              </a:ext>
            </a:extLst>
          </p:cNvPr>
          <p:cNvSpPr txBox="1">
            <a:spLocks/>
          </p:cNvSpPr>
          <p:nvPr/>
        </p:nvSpPr>
        <p:spPr>
          <a:xfrm>
            <a:off x="508603" y="278729"/>
            <a:ext cx="10751763" cy="85461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kern="1200">
                <a:solidFill>
                  <a:srgbClr val="0070C0"/>
                </a:solidFill>
                <a:latin typeface="Calibri" panose="020F0502020204030204" pitchFamily="34" charset="0"/>
                <a:ea typeface="+mj-ea"/>
                <a:cs typeface="+mj-cs"/>
              </a:defRPr>
            </a:lvl1pPr>
          </a:lstStyle>
          <a:p>
            <a:r>
              <a:rPr lang="en-GB"/>
              <a:t>Capital</a:t>
            </a:r>
            <a:endParaRPr lang="en-GB" sz="3600" b="0"/>
          </a:p>
        </p:txBody>
      </p:sp>
      <p:sp>
        <p:nvSpPr>
          <p:cNvPr id="5" name="Rectangle 4">
            <a:extLst>
              <a:ext uri="{FF2B5EF4-FFF2-40B4-BE49-F238E27FC236}">
                <a16:creationId xmlns:a16="http://schemas.microsoft.com/office/drawing/2014/main" id="{E82AB538-B188-4A8B-7EC2-B1546D3AE14E}"/>
              </a:ext>
            </a:extLst>
          </p:cNvPr>
          <p:cNvSpPr/>
          <p:nvPr/>
        </p:nvSpPr>
        <p:spPr>
          <a:xfrm>
            <a:off x="6444997" y="1556450"/>
            <a:ext cx="4501154" cy="3631763"/>
          </a:xfrm>
          <a:prstGeom prst="rect">
            <a:avLst/>
          </a:prstGeom>
          <a:noFill/>
          <a:ln>
            <a:noFill/>
          </a:ln>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u="none" strike="noStrike" kern="0" cap="none" spc="0" normalizeH="0" baseline="0" noProof="0" dirty="0">
                <a:ln>
                  <a:noFill/>
                </a:ln>
                <a:solidFill>
                  <a:srgbClr val="0070C0"/>
                </a:solidFill>
                <a:effectLst/>
                <a:uLnTx/>
                <a:uFillTx/>
                <a:latin typeface="Calibri"/>
                <a:cs typeface="Calibri"/>
              </a:rPr>
              <a:t>SECAmb delivered a Capital spend </a:t>
            </a:r>
            <a:br>
              <a:rPr lang="en-GB" sz="1800" b="1" u="none" strike="noStrike" kern="0" cap="none" spc="0" normalizeH="0" baseline="0" noProof="0" dirty="0">
                <a:ln>
                  <a:noFill/>
                </a:ln>
                <a:effectLst/>
                <a:uLnTx/>
                <a:uFillTx/>
                <a:latin typeface="Calibri" panose="020F0502020204030204" pitchFamily="34" charset="0"/>
              </a:rPr>
            </a:br>
            <a:r>
              <a:rPr kumimoji="0" lang="en-GB" sz="1800" b="1" u="none" strike="noStrike" kern="0" cap="none" spc="0" normalizeH="0" baseline="0" noProof="0" dirty="0">
                <a:ln>
                  <a:noFill/>
                </a:ln>
                <a:solidFill>
                  <a:srgbClr val="0070C0"/>
                </a:solidFill>
                <a:effectLst/>
                <a:uLnTx/>
                <a:uFillTx/>
                <a:latin typeface="Calibri"/>
                <a:cs typeface="Calibri"/>
              </a:rPr>
              <a:t>of £32.3m for 2022/23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a:cs typeface="Calibri"/>
              </a:rPr>
              <a:t>Key programmes, all of which support the delivery of high quality and safe patient care</a:t>
            </a:r>
            <a:r>
              <a:rPr lang="en-GB" sz="1600" kern="0" dirty="0">
                <a:solidFill>
                  <a:schemeClr val="tx1">
                    <a:lumMod val="65000"/>
                    <a:lumOff val="35000"/>
                  </a:schemeClr>
                </a:solidFill>
                <a:latin typeface="Calibri"/>
                <a:cs typeface="Calibri"/>
              </a:rPr>
              <a:t>,</a:t>
            </a:r>
            <a:r>
              <a:rPr kumimoji="0" lang="en-GB" sz="1600" u="none" strike="noStrike" kern="0" cap="none" spc="0" normalizeH="0" baseline="0" noProof="0" dirty="0">
                <a:ln>
                  <a:noFill/>
                </a:ln>
                <a:solidFill>
                  <a:schemeClr val="tx1">
                    <a:lumMod val="65000"/>
                    <a:lumOff val="35000"/>
                  </a:schemeClr>
                </a:solidFill>
                <a:effectLst/>
                <a:uLnTx/>
                <a:uFillTx/>
                <a:latin typeface="Calibri"/>
                <a:cs typeface="Calibri"/>
              </a:rPr>
              <a:t> included:</a:t>
            </a:r>
            <a:endParaRPr lang="en-GB" sz="1600" u="none" strike="noStrike" kern="0" cap="none" spc="0" normalizeH="0" baseline="0" noProof="0" dirty="0">
              <a:ln>
                <a:noFill/>
              </a:ln>
              <a:solidFill>
                <a:schemeClr val="tx1">
                  <a:lumMod val="65000"/>
                  <a:lumOff val="35000"/>
                </a:schemeClr>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srgbClr val="0070C0"/>
              </a:buClr>
              <a:buSzTx/>
              <a:buFont typeface="Wingdings" pitchFamily="2" charset="2"/>
              <a:buChar char="§"/>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rPr>
              <a:t>Estates £12.9m</a:t>
            </a:r>
          </a:p>
          <a:p>
            <a:pPr marL="285750" marR="0" lvl="0" indent="-285750" defTabSz="914400" eaLnBrk="1" fontAlgn="auto" latinLnBrk="0" hangingPunct="1">
              <a:lnSpc>
                <a:spcPct val="100000"/>
              </a:lnSpc>
              <a:spcBef>
                <a:spcPts val="0"/>
              </a:spcBef>
              <a:spcAft>
                <a:spcPts val="0"/>
              </a:spcAft>
              <a:buClr>
                <a:srgbClr val="0070C0"/>
              </a:buClr>
              <a:buSzTx/>
              <a:buFont typeface="Wingdings" pitchFamily="2" charset="2"/>
              <a:buChar char="§"/>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rPr>
              <a:t>Fleet £6.7m</a:t>
            </a:r>
          </a:p>
          <a:p>
            <a:pPr marL="285750" marR="0" lvl="0" indent="-285750" defTabSz="914400" eaLnBrk="1" fontAlgn="auto" latinLnBrk="0" hangingPunct="1">
              <a:lnSpc>
                <a:spcPct val="100000"/>
              </a:lnSpc>
              <a:spcBef>
                <a:spcPts val="0"/>
              </a:spcBef>
              <a:spcAft>
                <a:spcPts val="0"/>
              </a:spcAft>
              <a:buClr>
                <a:srgbClr val="0070C0"/>
              </a:buClr>
              <a:buSzTx/>
              <a:buFont typeface="Wingdings" pitchFamily="2" charset="2"/>
              <a:buChar char="§"/>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rPr>
              <a:t>IT £2.3m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a:cs typeface="Calibri"/>
              </a:rPr>
              <a:t>SECAmb also leased assets which included:</a:t>
            </a:r>
            <a:endParaRPr lang="en-GB" sz="1600" u="none" strike="noStrike" kern="0" cap="none" spc="0" normalizeH="0" baseline="0" noProof="0" dirty="0">
              <a:ln>
                <a:noFill/>
              </a:ln>
              <a:solidFill>
                <a:schemeClr val="tx1">
                  <a:lumMod val="65000"/>
                  <a:lumOff val="35000"/>
                </a:schemeClr>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
                <a:srgbClr val="0070C0"/>
              </a:buClr>
              <a:buSzTx/>
              <a:buFont typeface="Wingdings" pitchFamily="2" charset="2"/>
              <a:buChar char="§"/>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rPr>
              <a:t>Fleet £8.5m </a:t>
            </a:r>
          </a:p>
          <a:p>
            <a:pPr marL="285750" marR="0" lvl="0" indent="-285750" defTabSz="914400" eaLnBrk="1" fontAlgn="auto" latinLnBrk="0" hangingPunct="1">
              <a:lnSpc>
                <a:spcPct val="100000"/>
              </a:lnSpc>
              <a:spcBef>
                <a:spcPts val="0"/>
              </a:spcBef>
              <a:spcAft>
                <a:spcPts val="0"/>
              </a:spcAft>
              <a:buClr>
                <a:srgbClr val="0070C0"/>
              </a:buClr>
              <a:buSzTx/>
              <a:buFont typeface="Wingdings" pitchFamily="2" charset="2"/>
              <a:buChar char="§"/>
              <a:tabLst/>
              <a:defRPr/>
            </a:pPr>
            <a:r>
              <a:rPr kumimoji="0" lang="en-GB" sz="1600" u="none" strike="noStrike" kern="0" cap="none" spc="0" normalizeH="0" baseline="0" noProof="0" dirty="0">
                <a:ln>
                  <a:noFill/>
                </a:ln>
                <a:solidFill>
                  <a:schemeClr val="tx1">
                    <a:lumMod val="65000"/>
                    <a:lumOff val="35000"/>
                  </a:schemeClr>
                </a:solidFill>
                <a:effectLst/>
                <a:uLnTx/>
                <a:uFillTx/>
                <a:latin typeface="Calibri" panose="020F0502020204030204" pitchFamily="34" charset="0"/>
              </a:rPr>
              <a:t>Estate £0.8m</a:t>
            </a:r>
          </a:p>
        </p:txBody>
      </p:sp>
      <p:graphicFrame>
        <p:nvGraphicFramePr>
          <p:cNvPr id="12" name="Table 12">
            <a:extLst>
              <a:ext uri="{FF2B5EF4-FFF2-40B4-BE49-F238E27FC236}">
                <a16:creationId xmlns:a16="http://schemas.microsoft.com/office/drawing/2014/main" id="{BBA6B64E-C499-42FD-6960-B04E8D4742E4}"/>
              </a:ext>
            </a:extLst>
          </p:cNvPr>
          <p:cNvGraphicFramePr>
            <a:graphicFrameLocks noGrp="1"/>
          </p:cNvGraphicFramePr>
          <p:nvPr>
            <p:extLst>
              <p:ext uri="{D42A27DB-BD31-4B8C-83A1-F6EECF244321}">
                <p14:modId xmlns:p14="http://schemas.microsoft.com/office/powerpoint/2010/main" val="3428222632"/>
              </p:ext>
            </p:extLst>
          </p:nvPr>
        </p:nvGraphicFramePr>
        <p:xfrm>
          <a:off x="747643" y="1366112"/>
          <a:ext cx="4677508" cy="4341600"/>
        </p:xfrm>
        <a:graphic>
          <a:graphicData uri="http://schemas.openxmlformats.org/drawingml/2006/table">
            <a:tbl>
              <a:tblPr firstRow="1" bandRow="1">
                <a:tableStyleId>{7DF18680-E054-41AD-8BC1-D1AEF772440D}</a:tableStyleId>
              </a:tblPr>
              <a:tblGrid>
                <a:gridCol w="3438576">
                  <a:extLst>
                    <a:ext uri="{9D8B030D-6E8A-4147-A177-3AD203B41FA5}">
                      <a16:colId xmlns:a16="http://schemas.microsoft.com/office/drawing/2014/main" val="2218060506"/>
                    </a:ext>
                  </a:extLst>
                </a:gridCol>
                <a:gridCol w="1238932">
                  <a:extLst>
                    <a:ext uri="{9D8B030D-6E8A-4147-A177-3AD203B41FA5}">
                      <a16:colId xmlns:a16="http://schemas.microsoft.com/office/drawing/2014/main" val="1716991657"/>
                    </a:ext>
                  </a:extLst>
                </a:gridCol>
              </a:tblGrid>
              <a:tr h="684000">
                <a:tc gridSpan="2">
                  <a:txBody>
                    <a:bodyPr/>
                    <a:lstStyle/>
                    <a:p>
                      <a:pPr>
                        <a:spcAft>
                          <a:spcPts val="2400"/>
                        </a:spcAft>
                      </a:pPr>
                      <a:r>
                        <a:rPr lang="en-US" sz="1800" b="1" i="0">
                          <a:solidFill>
                            <a:srgbClr val="0070C0"/>
                          </a:solidFill>
                          <a:latin typeface="Calibri" panose="020F0502020204030204" pitchFamily="34" charset="0"/>
                        </a:rPr>
                        <a:t>2022/23 South East Coast Ambulance </a:t>
                      </a:r>
                      <a:br>
                        <a:rPr lang="en-US" sz="1800" b="1" i="0">
                          <a:solidFill>
                            <a:srgbClr val="0070C0"/>
                          </a:solidFill>
                          <a:latin typeface="Calibri" panose="020F0502020204030204" pitchFamily="34" charset="0"/>
                        </a:rPr>
                      </a:br>
                      <a:r>
                        <a:rPr lang="en-US" sz="1800" b="1" i="0">
                          <a:solidFill>
                            <a:srgbClr val="0070C0"/>
                          </a:solidFill>
                          <a:latin typeface="Calibri" panose="020F0502020204030204" pitchFamily="34" charset="0"/>
                        </a:rPr>
                        <a:t>Service NHS FT Capital expenditure (£m)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594990483"/>
                  </a:ext>
                </a:extLst>
              </a:tr>
              <a:tr h="288000">
                <a:tc>
                  <a:txBody>
                    <a:bodyPr/>
                    <a:lstStyle/>
                    <a:p>
                      <a:r>
                        <a:rPr lang="en-US" sz="1400" b="1" i="0">
                          <a:solidFill>
                            <a:schemeClr val="tx1">
                              <a:lumMod val="65000"/>
                              <a:lumOff val="35000"/>
                            </a:schemeClr>
                          </a:solidFill>
                          <a:latin typeface="Calibri" panose="020F0502020204030204" pitchFamily="34" charset="0"/>
                        </a:rPr>
                        <a:t>Capital Spend</a:t>
                      </a:r>
                    </a:p>
                  </a:txBody>
                  <a:tcPr>
                    <a:lnT w="38100" cmpd="sng">
                      <a:noFill/>
                    </a:lnT>
                    <a:noFill/>
                  </a:tcPr>
                </a:tc>
                <a:tc>
                  <a:txBody>
                    <a:bodyPr/>
                    <a:lstStyle/>
                    <a:p>
                      <a:pPr algn="r"/>
                      <a:r>
                        <a:rPr lang="en-US" sz="1400" b="1" i="0">
                          <a:solidFill>
                            <a:schemeClr val="tx1">
                              <a:lumMod val="65000"/>
                              <a:lumOff val="35000"/>
                            </a:schemeClr>
                          </a:solidFill>
                          <a:latin typeface="Calibri" panose="020F0502020204030204" pitchFamily="34" charset="0"/>
                        </a:rPr>
                        <a:t>£000</a:t>
                      </a:r>
                    </a:p>
                  </a:txBody>
                  <a:tcPr>
                    <a:lnT w="38100" cmpd="sng">
                      <a:noFill/>
                    </a:lnT>
                    <a:noFill/>
                  </a:tcPr>
                </a:tc>
                <a:extLst>
                  <a:ext uri="{0D108BD9-81ED-4DB2-BD59-A6C34878D82A}">
                    <a16:rowId xmlns:a16="http://schemas.microsoft.com/office/drawing/2014/main" val="1647856726"/>
                  </a:ext>
                </a:extLst>
              </a:tr>
              <a:tr h="288000">
                <a:tc>
                  <a:txBody>
                    <a:bodyPr/>
                    <a:lstStyle/>
                    <a:p>
                      <a:r>
                        <a:rPr lang="en-US" sz="1400" b="0" i="0">
                          <a:solidFill>
                            <a:schemeClr val="tx1">
                              <a:lumMod val="65000"/>
                              <a:lumOff val="35000"/>
                            </a:schemeClr>
                          </a:solidFill>
                          <a:latin typeface="Calibri" panose="020F0502020204030204" pitchFamily="34" charset="0"/>
                        </a:rPr>
                        <a:t>Estates</a:t>
                      </a:r>
                    </a:p>
                  </a:txBody>
                  <a:tcPr>
                    <a:solidFill>
                      <a:schemeClr val="bg1">
                        <a:alpha val="50000"/>
                      </a:schemeClr>
                    </a:solidFill>
                  </a:tcPr>
                </a:tc>
                <a:tc>
                  <a:txBody>
                    <a:bodyPr/>
                    <a:lstStyle/>
                    <a:p>
                      <a:pPr algn="r"/>
                      <a:r>
                        <a:rPr lang="en-US" sz="1400" b="0" i="0">
                          <a:solidFill>
                            <a:schemeClr val="tx1">
                              <a:lumMod val="65000"/>
                              <a:lumOff val="35000"/>
                            </a:schemeClr>
                          </a:solidFill>
                          <a:latin typeface="Calibri" panose="020F0502020204030204" pitchFamily="34" charset="0"/>
                        </a:rPr>
                        <a:t>12,824</a:t>
                      </a:r>
                    </a:p>
                  </a:txBody>
                  <a:tcPr>
                    <a:solidFill>
                      <a:schemeClr val="bg1">
                        <a:alpha val="50000"/>
                      </a:schemeClr>
                    </a:solidFill>
                  </a:tcPr>
                </a:tc>
                <a:extLst>
                  <a:ext uri="{0D108BD9-81ED-4DB2-BD59-A6C34878D82A}">
                    <a16:rowId xmlns:a16="http://schemas.microsoft.com/office/drawing/2014/main" val="909846033"/>
                  </a:ext>
                </a:extLst>
              </a:tr>
              <a:tr h="288000">
                <a:tc>
                  <a:txBody>
                    <a:bodyPr/>
                    <a:lstStyle/>
                    <a:p>
                      <a:r>
                        <a:rPr lang="en-US" sz="1400" b="0" i="0">
                          <a:solidFill>
                            <a:schemeClr val="tx1">
                              <a:lumMod val="65000"/>
                              <a:lumOff val="35000"/>
                            </a:schemeClr>
                          </a:solidFill>
                          <a:latin typeface="Calibri" panose="020F0502020204030204" pitchFamily="34" charset="0"/>
                        </a:rPr>
                        <a:t>IT</a:t>
                      </a:r>
                    </a:p>
                  </a:txBody>
                  <a:tcPr>
                    <a:noFill/>
                  </a:tcPr>
                </a:tc>
                <a:tc>
                  <a:txBody>
                    <a:bodyPr/>
                    <a:lstStyle/>
                    <a:p>
                      <a:pPr algn="r"/>
                      <a:r>
                        <a:rPr lang="en-US" sz="1400" b="0" i="0">
                          <a:solidFill>
                            <a:schemeClr val="tx1">
                              <a:lumMod val="65000"/>
                              <a:lumOff val="35000"/>
                            </a:schemeClr>
                          </a:solidFill>
                          <a:latin typeface="Calibri" panose="020F0502020204030204" pitchFamily="34" charset="0"/>
                        </a:rPr>
                        <a:t>2,312</a:t>
                      </a:r>
                    </a:p>
                  </a:txBody>
                  <a:tcPr>
                    <a:noFill/>
                  </a:tcPr>
                </a:tc>
                <a:extLst>
                  <a:ext uri="{0D108BD9-81ED-4DB2-BD59-A6C34878D82A}">
                    <a16:rowId xmlns:a16="http://schemas.microsoft.com/office/drawing/2014/main" val="224458417"/>
                  </a:ext>
                </a:extLst>
              </a:tr>
              <a:tr h="288000">
                <a:tc>
                  <a:txBody>
                    <a:bodyPr/>
                    <a:lstStyle/>
                    <a:p>
                      <a:r>
                        <a:rPr lang="en-US" sz="1400" b="0" i="0">
                          <a:solidFill>
                            <a:schemeClr val="tx1">
                              <a:lumMod val="65000"/>
                              <a:lumOff val="35000"/>
                            </a:schemeClr>
                          </a:solidFill>
                          <a:latin typeface="Calibri" panose="020F0502020204030204" pitchFamily="34" charset="0"/>
                        </a:rPr>
                        <a:t>Fleet</a:t>
                      </a:r>
                    </a:p>
                  </a:txBody>
                  <a:tcPr>
                    <a:solidFill>
                      <a:schemeClr val="bg1">
                        <a:alpha val="50000"/>
                      </a:schemeClr>
                    </a:solidFill>
                  </a:tcPr>
                </a:tc>
                <a:tc>
                  <a:txBody>
                    <a:bodyPr/>
                    <a:lstStyle/>
                    <a:p>
                      <a:pPr algn="r"/>
                      <a:r>
                        <a:rPr lang="en-US" sz="1400" b="0" i="0">
                          <a:solidFill>
                            <a:schemeClr val="tx1">
                              <a:lumMod val="65000"/>
                              <a:lumOff val="35000"/>
                            </a:schemeClr>
                          </a:solidFill>
                          <a:latin typeface="Calibri" panose="020F0502020204030204" pitchFamily="34" charset="0"/>
                        </a:rPr>
                        <a:t>6,727</a:t>
                      </a:r>
                    </a:p>
                  </a:txBody>
                  <a:tcPr>
                    <a:solidFill>
                      <a:schemeClr val="bg1">
                        <a:alpha val="50000"/>
                      </a:schemeClr>
                    </a:solidFill>
                  </a:tcPr>
                </a:tc>
                <a:extLst>
                  <a:ext uri="{0D108BD9-81ED-4DB2-BD59-A6C34878D82A}">
                    <a16:rowId xmlns:a16="http://schemas.microsoft.com/office/drawing/2014/main" val="4129071725"/>
                  </a:ext>
                </a:extLst>
              </a:tr>
              <a:tr h="288000">
                <a:tc>
                  <a:txBody>
                    <a:bodyPr/>
                    <a:lstStyle/>
                    <a:p>
                      <a:r>
                        <a:rPr lang="en-US" sz="1400" b="0" i="0">
                          <a:solidFill>
                            <a:schemeClr val="tx1">
                              <a:lumMod val="65000"/>
                              <a:lumOff val="35000"/>
                            </a:schemeClr>
                          </a:solidFill>
                          <a:latin typeface="Calibri" panose="020F0502020204030204" pitchFamily="34" charset="0"/>
                        </a:rPr>
                        <a:t>Clinical Operations</a:t>
                      </a:r>
                    </a:p>
                  </a:txBody>
                  <a:tcPr>
                    <a:noFill/>
                  </a:tcPr>
                </a:tc>
                <a:tc>
                  <a:txBody>
                    <a:bodyPr/>
                    <a:lstStyle/>
                    <a:p>
                      <a:pPr algn="r"/>
                      <a:r>
                        <a:rPr lang="en-US" sz="1400" b="0" i="0">
                          <a:solidFill>
                            <a:schemeClr val="tx1">
                              <a:lumMod val="65000"/>
                              <a:lumOff val="35000"/>
                            </a:schemeClr>
                          </a:solidFill>
                          <a:latin typeface="Calibri" panose="020F0502020204030204" pitchFamily="34" charset="0"/>
                        </a:rPr>
                        <a:t>819</a:t>
                      </a:r>
                    </a:p>
                  </a:txBody>
                  <a:tcPr>
                    <a:noFill/>
                  </a:tcPr>
                </a:tc>
                <a:extLst>
                  <a:ext uri="{0D108BD9-81ED-4DB2-BD59-A6C34878D82A}">
                    <a16:rowId xmlns:a16="http://schemas.microsoft.com/office/drawing/2014/main" val="2195684347"/>
                  </a:ext>
                </a:extLst>
              </a:tr>
              <a:tr h="288000">
                <a:tc>
                  <a:txBody>
                    <a:bodyPr/>
                    <a:lstStyle/>
                    <a:p>
                      <a:r>
                        <a:rPr lang="en-US" sz="1400" b="1" i="0">
                          <a:solidFill>
                            <a:schemeClr val="tx1">
                              <a:lumMod val="65000"/>
                              <a:lumOff val="35000"/>
                            </a:schemeClr>
                          </a:solidFill>
                          <a:latin typeface="Calibri" panose="020F0502020204030204" pitchFamily="34" charset="0"/>
                        </a:rPr>
                        <a:t>Total Internally generated</a:t>
                      </a:r>
                    </a:p>
                  </a:txBody>
                  <a:tcPr>
                    <a:solidFill>
                      <a:schemeClr val="bg1">
                        <a:alpha val="50000"/>
                      </a:schemeClr>
                    </a:solidFill>
                  </a:tcPr>
                </a:tc>
                <a:tc>
                  <a:txBody>
                    <a:bodyPr/>
                    <a:lstStyle/>
                    <a:p>
                      <a:pPr algn="r"/>
                      <a:r>
                        <a:rPr lang="en-US" sz="1400" b="1" i="0">
                          <a:solidFill>
                            <a:schemeClr val="tx1">
                              <a:lumMod val="65000"/>
                              <a:lumOff val="35000"/>
                            </a:schemeClr>
                          </a:solidFill>
                          <a:latin typeface="Calibri" panose="020F0502020204030204" pitchFamily="34" charset="0"/>
                        </a:rPr>
                        <a:t>22,681</a:t>
                      </a:r>
                    </a:p>
                  </a:txBody>
                  <a:tcPr>
                    <a:solidFill>
                      <a:schemeClr val="bg1">
                        <a:alpha val="50000"/>
                      </a:schemeClr>
                    </a:solidFill>
                  </a:tcPr>
                </a:tc>
                <a:extLst>
                  <a:ext uri="{0D108BD9-81ED-4DB2-BD59-A6C34878D82A}">
                    <a16:rowId xmlns:a16="http://schemas.microsoft.com/office/drawing/2014/main" val="1164283317"/>
                  </a:ext>
                </a:extLst>
              </a:tr>
              <a:tr h="288000">
                <a:tc>
                  <a:txBody>
                    <a:bodyPr/>
                    <a:lstStyle/>
                    <a:p>
                      <a:r>
                        <a:rPr lang="en-US" sz="1400" b="1" i="0">
                          <a:solidFill>
                            <a:schemeClr val="tx1">
                              <a:lumMod val="65000"/>
                              <a:lumOff val="35000"/>
                            </a:schemeClr>
                          </a:solidFill>
                          <a:latin typeface="Calibri" panose="020F0502020204030204" pitchFamily="34" charset="0"/>
                        </a:rPr>
                        <a:t>Right of use assets</a:t>
                      </a:r>
                    </a:p>
                  </a:txBody>
                  <a:tcPr>
                    <a:noFill/>
                  </a:tcPr>
                </a:tc>
                <a:tc>
                  <a:txBody>
                    <a:bodyPr/>
                    <a:lstStyle/>
                    <a:p>
                      <a:pPr algn="r"/>
                      <a:endParaRPr lang="en-US" sz="1400" b="0" i="0">
                        <a:solidFill>
                          <a:schemeClr val="tx1">
                            <a:lumMod val="65000"/>
                            <a:lumOff val="35000"/>
                          </a:schemeClr>
                        </a:solidFill>
                        <a:latin typeface="Calibri" panose="020F0502020204030204" pitchFamily="34" charset="0"/>
                      </a:endParaRPr>
                    </a:p>
                  </a:txBody>
                  <a:tcPr>
                    <a:noFill/>
                  </a:tcPr>
                </a:tc>
                <a:extLst>
                  <a:ext uri="{0D108BD9-81ED-4DB2-BD59-A6C34878D82A}">
                    <a16:rowId xmlns:a16="http://schemas.microsoft.com/office/drawing/2014/main" val="372521622"/>
                  </a:ext>
                </a:extLst>
              </a:tr>
              <a:tr h="288000">
                <a:tc>
                  <a:txBody>
                    <a:bodyPr/>
                    <a:lstStyle/>
                    <a:p>
                      <a:r>
                        <a:rPr lang="en-US" sz="1400" b="0" i="0">
                          <a:solidFill>
                            <a:schemeClr val="tx1">
                              <a:lumMod val="65000"/>
                              <a:lumOff val="35000"/>
                            </a:schemeClr>
                          </a:solidFill>
                          <a:latin typeface="Calibri" panose="020F0502020204030204" pitchFamily="34" charset="0"/>
                        </a:rPr>
                        <a:t>Fleet</a:t>
                      </a:r>
                    </a:p>
                  </a:txBody>
                  <a:tcPr>
                    <a:solidFill>
                      <a:schemeClr val="bg1">
                        <a:alpha val="50000"/>
                      </a:schemeClr>
                    </a:solidFill>
                  </a:tcPr>
                </a:tc>
                <a:tc>
                  <a:txBody>
                    <a:bodyPr/>
                    <a:lstStyle/>
                    <a:p>
                      <a:pPr algn="r"/>
                      <a:r>
                        <a:rPr lang="en-US" sz="1400" b="0" i="0">
                          <a:solidFill>
                            <a:schemeClr val="tx1">
                              <a:lumMod val="65000"/>
                              <a:lumOff val="35000"/>
                            </a:schemeClr>
                          </a:solidFill>
                          <a:latin typeface="Calibri" panose="020F0502020204030204" pitchFamily="34" charset="0"/>
                        </a:rPr>
                        <a:t>8,496</a:t>
                      </a:r>
                    </a:p>
                  </a:txBody>
                  <a:tcPr>
                    <a:solidFill>
                      <a:schemeClr val="bg1">
                        <a:alpha val="50000"/>
                      </a:schemeClr>
                    </a:solidFill>
                  </a:tcPr>
                </a:tc>
                <a:extLst>
                  <a:ext uri="{0D108BD9-81ED-4DB2-BD59-A6C34878D82A}">
                    <a16:rowId xmlns:a16="http://schemas.microsoft.com/office/drawing/2014/main" val="4065176183"/>
                  </a:ext>
                </a:extLst>
              </a:tr>
              <a:tr h="288000">
                <a:tc>
                  <a:txBody>
                    <a:bodyPr/>
                    <a:lstStyle/>
                    <a:p>
                      <a:r>
                        <a:rPr lang="en-US" sz="1400" b="0" i="0">
                          <a:solidFill>
                            <a:schemeClr val="tx1">
                              <a:lumMod val="65000"/>
                              <a:lumOff val="35000"/>
                            </a:schemeClr>
                          </a:solidFill>
                          <a:latin typeface="Calibri" panose="020F0502020204030204" pitchFamily="34" charset="0"/>
                        </a:rPr>
                        <a:t>Total Right of use assets</a:t>
                      </a:r>
                    </a:p>
                  </a:txBody>
                  <a:tcPr>
                    <a:noFill/>
                  </a:tcPr>
                </a:tc>
                <a:tc>
                  <a:txBody>
                    <a:bodyPr/>
                    <a:lstStyle/>
                    <a:p>
                      <a:pPr algn="r"/>
                      <a:r>
                        <a:rPr lang="en-US" sz="1400" b="0" i="0">
                          <a:solidFill>
                            <a:schemeClr val="tx1">
                              <a:lumMod val="65000"/>
                              <a:lumOff val="35000"/>
                            </a:schemeClr>
                          </a:solidFill>
                          <a:latin typeface="Calibri" panose="020F0502020204030204" pitchFamily="34" charset="0"/>
                        </a:rPr>
                        <a:t>776</a:t>
                      </a:r>
                    </a:p>
                  </a:txBody>
                  <a:tcPr>
                    <a:noFill/>
                  </a:tcPr>
                </a:tc>
                <a:extLst>
                  <a:ext uri="{0D108BD9-81ED-4DB2-BD59-A6C34878D82A}">
                    <a16:rowId xmlns:a16="http://schemas.microsoft.com/office/drawing/2014/main" val="2052684368"/>
                  </a:ext>
                </a:extLst>
              </a:tr>
              <a:tr h="288000">
                <a:tc>
                  <a:txBody>
                    <a:bodyPr/>
                    <a:lstStyle/>
                    <a:p>
                      <a:r>
                        <a:rPr lang="en-US" sz="1400" b="0" i="0">
                          <a:solidFill>
                            <a:schemeClr val="tx1">
                              <a:lumMod val="65000"/>
                              <a:lumOff val="35000"/>
                            </a:schemeClr>
                          </a:solidFill>
                          <a:latin typeface="Calibri" panose="020F0502020204030204" pitchFamily="34" charset="0"/>
                        </a:rPr>
                        <a:t>Estates</a:t>
                      </a:r>
                    </a:p>
                  </a:txBody>
                  <a:tcPr>
                    <a:solidFill>
                      <a:schemeClr val="bg1">
                        <a:alpha val="50000"/>
                      </a:schemeClr>
                    </a:solidFill>
                  </a:tcPr>
                </a:tc>
                <a:tc>
                  <a:txBody>
                    <a:bodyPr/>
                    <a:lstStyle/>
                    <a:p>
                      <a:pPr algn="r"/>
                      <a:r>
                        <a:rPr lang="en-US" sz="1400" b="0" i="0">
                          <a:solidFill>
                            <a:schemeClr val="tx1">
                              <a:lumMod val="65000"/>
                              <a:lumOff val="35000"/>
                            </a:schemeClr>
                          </a:solidFill>
                          <a:latin typeface="Calibri" panose="020F0502020204030204" pitchFamily="34" charset="0"/>
                        </a:rPr>
                        <a:t>9,272</a:t>
                      </a:r>
                    </a:p>
                  </a:txBody>
                  <a:tcPr>
                    <a:solidFill>
                      <a:schemeClr val="bg1">
                        <a:alpha val="50000"/>
                      </a:schemeClr>
                    </a:solidFill>
                  </a:tcPr>
                </a:tc>
                <a:extLst>
                  <a:ext uri="{0D108BD9-81ED-4DB2-BD59-A6C34878D82A}">
                    <a16:rowId xmlns:a16="http://schemas.microsoft.com/office/drawing/2014/main" val="3759476846"/>
                  </a:ext>
                </a:extLst>
              </a:tr>
              <a:tr h="288000">
                <a:tc>
                  <a:txBody>
                    <a:bodyPr/>
                    <a:lstStyle/>
                    <a:p>
                      <a:r>
                        <a:rPr lang="en-US" sz="1400" b="0" i="0">
                          <a:solidFill>
                            <a:schemeClr val="tx1">
                              <a:lumMod val="65000"/>
                              <a:lumOff val="35000"/>
                            </a:schemeClr>
                          </a:solidFill>
                          <a:latin typeface="Calibri" panose="020F0502020204030204" pitchFamily="34" charset="0"/>
                        </a:rPr>
                        <a:t>PDC Funding</a:t>
                      </a:r>
                    </a:p>
                  </a:txBody>
                  <a:tcPr>
                    <a:noFill/>
                  </a:tcPr>
                </a:tc>
                <a:tc>
                  <a:txBody>
                    <a:bodyPr/>
                    <a:lstStyle/>
                    <a:p>
                      <a:pPr algn="r"/>
                      <a:r>
                        <a:rPr lang="en-US" sz="1400" b="0" i="0">
                          <a:solidFill>
                            <a:schemeClr val="tx1">
                              <a:lumMod val="65000"/>
                              <a:lumOff val="35000"/>
                            </a:schemeClr>
                          </a:solidFill>
                          <a:latin typeface="Calibri" panose="020F0502020204030204" pitchFamily="34" charset="0"/>
                        </a:rPr>
                        <a:t>297</a:t>
                      </a:r>
                    </a:p>
                  </a:txBody>
                  <a:tcPr>
                    <a:noFill/>
                  </a:tcPr>
                </a:tc>
                <a:extLst>
                  <a:ext uri="{0D108BD9-81ED-4DB2-BD59-A6C34878D82A}">
                    <a16:rowId xmlns:a16="http://schemas.microsoft.com/office/drawing/2014/main" val="3898784960"/>
                  </a:ext>
                </a:extLst>
              </a:tr>
              <a:tr h="288000">
                <a:tc>
                  <a:txBody>
                    <a:bodyPr/>
                    <a:lstStyle/>
                    <a:p>
                      <a:r>
                        <a:rPr lang="en-US" sz="1400" b="1" i="0">
                          <a:solidFill>
                            <a:schemeClr val="tx1">
                              <a:lumMod val="65000"/>
                              <a:lumOff val="35000"/>
                            </a:schemeClr>
                          </a:solidFill>
                          <a:latin typeface="Calibri" panose="020F0502020204030204" pitchFamily="34" charset="0"/>
                        </a:rPr>
                        <a:t>Total Capital Expenditure</a:t>
                      </a:r>
                    </a:p>
                  </a:txBody>
                  <a:tcPr>
                    <a:solidFill>
                      <a:schemeClr val="bg1">
                        <a:alpha val="50000"/>
                      </a:schemeClr>
                    </a:solidFill>
                  </a:tcPr>
                </a:tc>
                <a:tc>
                  <a:txBody>
                    <a:bodyPr/>
                    <a:lstStyle/>
                    <a:p>
                      <a:pPr algn="r"/>
                      <a:r>
                        <a:rPr lang="en-US" sz="1400" b="1" i="0">
                          <a:solidFill>
                            <a:schemeClr val="tx1">
                              <a:lumMod val="65000"/>
                              <a:lumOff val="35000"/>
                            </a:schemeClr>
                          </a:solidFill>
                          <a:latin typeface="Calibri" panose="020F0502020204030204" pitchFamily="34" charset="0"/>
                        </a:rPr>
                        <a:t>32,250</a:t>
                      </a:r>
                    </a:p>
                  </a:txBody>
                  <a:tcPr>
                    <a:solidFill>
                      <a:schemeClr val="bg1">
                        <a:alpha val="50000"/>
                      </a:schemeClr>
                    </a:solidFill>
                  </a:tcPr>
                </a:tc>
                <a:extLst>
                  <a:ext uri="{0D108BD9-81ED-4DB2-BD59-A6C34878D82A}">
                    <a16:rowId xmlns:a16="http://schemas.microsoft.com/office/drawing/2014/main" val="3463602006"/>
                  </a:ext>
                </a:extLst>
              </a:tr>
            </a:tbl>
          </a:graphicData>
        </a:graphic>
      </p:graphicFrame>
    </p:spTree>
    <p:extLst>
      <p:ext uri="{BB962C8B-B14F-4D97-AF65-F5344CB8AC3E}">
        <p14:creationId xmlns:p14="http://schemas.microsoft.com/office/powerpoint/2010/main" val="362011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98A7-0ECB-F87E-0D15-526349A9821E}"/>
              </a:ext>
            </a:extLst>
          </p:cNvPr>
          <p:cNvSpPr>
            <a:spLocks noGrp="1"/>
          </p:cNvSpPr>
          <p:nvPr>
            <p:ph type="title"/>
          </p:nvPr>
        </p:nvSpPr>
        <p:spPr/>
        <p:txBody>
          <a:bodyPr>
            <a:normAutofit/>
          </a:bodyPr>
          <a:lstStyle/>
          <a:p>
            <a:r>
              <a:rPr lang="en-GB"/>
              <a:t>Financial Plan 2023/24</a:t>
            </a:r>
          </a:p>
        </p:txBody>
      </p:sp>
      <p:sp>
        <p:nvSpPr>
          <p:cNvPr id="3" name="Content Placeholder 2">
            <a:extLst>
              <a:ext uri="{FF2B5EF4-FFF2-40B4-BE49-F238E27FC236}">
                <a16:creationId xmlns:a16="http://schemas.microsoft.com/office/drawing/2014/main" id="{6F9062E4-922B-493C-406F-86C06DE0E249}"/>
              </a:ext>
            </a:extLst>
          </p:cNvPr>
          <p:cNvSpPr txBox="1">
            <a:spLocks/>
          </p:cNvSpPr>
          <p:nvPr/>
        </p:nvSpPr>
        <p:spPr>
          <a:xfrm>
            <a:off x="692593" y="1373974"/>
            <a:ext cx="6106791" cy="4967040"/>
          </a:xfrm>
          <a:prstGeom prst="rect">
            <a:avLst/>
          </a:prstGeom>
        </p:spPr>
        <p:txBody>
          <a:bodyPr vert="horz" lIns="0" tIns="0" rIns="0" bIns="0" numCol="1" spcCol="0" rtlCol="0" anchor="ctr">
            <a:noAutofit/>
          </a:bodyPr>
          <a:lstStyle>
            <a:lvl1pPr marL="228600" indent="-228600" algn="l" defTabSz="914400" rtl="0" eaLnBrk="1" latinLnBrk="0" hangingPunct="1">
              <a:lnSpc>
                <a:spcPct val="90000"/>
              </a:lnSpc>
              <a:spcBef>
                <a:spcPts val="1000"/>
              </a:spcBef>
              <a:buClr>
                <a:srgbClr val="005EB8"/>
              </a:buClr>
              <a:buFont typeface="Wingdings" panose="05000000000000000000" pitchFamily="2" charset="2"/>
              <a:buChar char="§"/>
              <a:defRPr sz="2800" kern="1200">
                <a:solidFill>
                  <a:srgbClr val="231F20"/>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anose="05000000000000000000" pitchFamily="2" charset="2"/>
              <a:buChar char="§"/>
              <a:defRPr sz="2400" kern="1200">
                <a:solidFill>
                  <a:srgbClr val="231F20"/>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anose="05000000000000000000" pitchFamily="2" charset="2"/>
              <a:buChar char="§"/>
              <a:defRPr sz="2000" kern="1200">
                <a:solidFill>
                  <a:srgbClr val="231F20"/>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anose="05000000000000000000" pitchFamily="2" charset="2"/>
              <a:buChar char="§"/>
              <a:defRPr sz="1800" kern="1200">
                <a:solidFill>
                  <a:srgbClr val="231F2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lumMod val="65000"/>
                    <a:lumOff val="35000"/>
                  </a:schemeClr>
                </a:solidFill>
                <a:latin typeface="Calibri" panose="020F0502020204030204" pitchFamily="34" charset="0"/>
              </a:rPr>
              <a:t>Planning and Contracting – return to “normal” processes</a:t>
            </a:r>
          </a:p>
          <a:p>
            <a:r>
              <a:rPr lang="en-GB"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SECAmb has a breakeven plan in line with national guidance</a:t>
            </a:r>
          </a:p>
          <a:p>
            <a:r>
              <a:rPr lang="en-GB"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Efficiency target of £9m</a:t>
            </a:r>
          </a:p>
          <a:p>
            <a:r>
              <a:rPr lang="en-GB"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Financial planning assumptions agreed across the Integrated Care System </a:t>
            </a:r>
          </a:p>
          <a:p>
            <a:r>
              <a:rPr lang="en-GB"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Capital plan is £25.9m to support our infrastructure and the care we deliver to our patients</a:t>
            </a:r>
          </a:p>
          <a:p>
            <a:r>
              <a:rPr lang="en-GB"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Delivery of the financial plan has challenges</a:t>
            </a:r>
          </a:p>
          <a:p>
            <a:pPr lvl="1"/>
            <a:r>
              <a:rPr lang="en-GB" sz="2000" dirty="0">
                <a:solidFill>
                  <a:schemeClr val="tx1">
                    <a:lumMod val="65000"/>
                    <a:lumOff val="35000"/>
                  </a:schemeClr>
                </a:solidFill>
                <a:latin typeface="Calibri" panose="020F0502020204030204" pitchFamily="34" charset="0"/>
                <a:cs typeface="Times New Roman" panose="02020603050405020304" pitchFamily="18" charset="0"/>
              </a:rPr>
              <a:t>Workforce constraints</a:t>
            </a:r>
          </a:p>
          <a:p>
            <a:pPr lvl="1"/>
            <a:r>
              <a:rPr lang="en-GB" sz="2000" dirty="0">
                <a:solidFill>
                  <a:schemeClr val="tx1">
                    <a:lumMod val="65000"/>
                    <a:lumOff val="35000"/>
                  </a:schemeClr>
                </a:solidFill>
                <a:latin typeface="Calibri" panose="020F0502020204030204" pitchFamily="34" charset="0"/>
                <a:cs typeface="Times New Roman" panose="02020603050405020304" pitchFamily="18" charset="0"/>
              </a:rPr>
              <a:t>Pressures on our services</a:t>
            </a:r>
          </a:p>
          <a:p>
            <a:pPr lvl="1"/>
            <a:r>
              <a:rPr lang="en-GB" sz="2000" dirty="0">
                <a:solidFill>
                  <a:schemeClr val="tx1">
                    <a:lumMod val="65000"/>
                    <a:lumOff val="35000"/>
                  </a:schemeClr>
                </a:solidFill>
                <a:latin typeface="Calibri" panose="020F0502020204030204" pitchFamily="34" charset="0"/>
                <a:cs typeface="Times New Roman" panose="02020603050405020304" pitchFamily="18" charset="0"/>
              </a:rPr>
              <a:t>Inflationary pressures</a:t>
            </a:r>
          </a:p>
          <a:p>
            <a:pPr lvl="1"/>
            <a:r>
              <a:rPr lang="en-GB" sz="2000" dirty="0">
                <a:solidFill>
                  <a:schemeClr val="tx1">
                    <a:lumMod val="65000"/>
                    <a:lumOff val="35000"/>
                  </a:schemeClr>
                </a:solidFill>
                <a:latin typeface="Calibri"/>
                <a:cs typeface="Times New Roman"/>
              </a:rPr>
              <a:t>Efficiency target</a:t>
            </a:r>
            <a:endParaRPr lang="en-GB" sz="2000" dirty="0">
              <a:solidFill>
                <a:schemeClr val="tx1">
                  <a:lumMod val="65000"/>
                  <a:lumOff val="35000"/>
                </a:schemeClr>
              </a:solidFill>
              <a:latin typeface="Calibri" panose="020F0502020204030204" pitchFamily="34" charset="0"/>
              <a:cs typeface="Times New Roman"/>
            </a:endParaRPr>
          </a:p>
          <a:p>
            <a:pPr marL="0" indent="0">
              <a:spcBef>
                <a:spcPts val="0"/>
              </a:spcBef>
              <a:buNone/>
            </a:pPr>
            <a:endParaRPr lang="en-GB" sz="1600" dirty="0">
              <a:latin typeface="Calibri" panose="020F0502020204030204" pitchFamily="34" charset="0"/>
              <a:cs typeface="Calibri" panose="020F0502020204030204" pitchFamily="34" charset="0"/>
            </a:endParaRPr>
          </a:p>
        </p:txBody>
      </p:sp>
      <p:pic>
        <p:nvPicPr>
          <p:cNvPr id="22" name="Picture 21" descr="A person in a police uniform&#10;&#10;Description automatically generated">
            <a:extLst>
              <a:ext uri="{FF2B5EF4-FFF2-40B4-BE49-F238E27FC236}">
                <a16:creationId xmlns:a16="http://schemas.microsoft.com/office/drawing/2014/main" id="{27C6F9D0-3CC9-4BE9-EDD6-653BE5EDECB5}"/>
              </a:ext>
            </a:extLst>
          </p:cNvPr>
          <p:cNvPicPr>
            <a:picLocks noChangeAspect="1"/>
          </p:cNvPicPr>
          <p:nvPr/>
        </p:nvPicPr>
        <p:blipFill rotWithShape="1">
          <a:blip r:embed="rId3">
            <a:extLst>
              <a:ext uri="{28A0092B-C50C-407E-A947-70E740481C1C}">
                <a14:useLocalDpi xmlns:a14="http://schemas.microsoft.com/office/drawing/2010/main" val="0"/>
              </a:ext>
            </a:extLst>
          </a:blip>
          <a:srcRect l="50686" r="9495"/>
          <a:stretch/>
        </p:blipFill>
        <p:spPr>
          <a:xfrm>
            <a:off x="7236692" y="1793287"/>
            <a:ext cx="3812838" cy="3822233"/>
          </a:xfrm>
          <a:prstGeom prst="ellipse">
            <a:avLst/>
          </a:prstGeom>
        </p:spPr>
      </p:pic>
      <p:sp>
        <p:nvSpPr>
          <p:cNvPr id="24" name="Oval 23">
            <a:extLst>
              <a:ext uri="{FF2B5EF4-FFF2-40B4-BE49-F238E27FC236}">
                <a16:creationId xmlns:a16="http://schemas.microsoft.com/office/drawing/2014/main" id="{F70D2A33-6409-E8D5-520D-37ABE8F153BB}"/>
              </a:ext>
            </a:extLst>
          </p:cNvPr>
          <p:cNvSpPr/>
          <p:nvPr/>
        </p:nvSpPr>
        <p:spPr>
          <a:xfrm>
            <a:off x="9300453" y="3211604"/>
            <a:ext cx="2398007" cy="2403916"/>
          </a:xfrm>
          <a:prstGeom prst="ellipse">
            <a:avLst/>
          </a:prstGeom>
          <a:solidFill>
            <a:srgbClr val="36BCE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31639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B21890-4779-85D3-C678-8B5E49FDBF2B}"/>
              </a:ext>
            </a:extLst>
          </p:cNvPr>
          <p:cNvSpPr txBox="1">
            <a:spLocks/>
          </p:cNvSpPr>
          <p:nvPr/>
        </p:nvSpPr>
        <p:spPr>
          <a:xfrm>
            <a:off x="566485" y="1747043"/>
            <a:ext cx="10904163" cy="854611"/>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i="0" kern="1200">
                <a:solidFill>
                  <a:srgbClr val="006AB4"/>
                </a:solidFill>
                <a:latin typeface="Calibri" panose="020F0502020204030204" pitchFamily="34" charset="0"/>
                <a:ea typeface="+mj-ea"/>
                <a:cs typeface="+mj-cs"/>
              </a:defRPr>
            </a:lvl1pPr>
          </a:lstStyle>
          <a:p>
            <a:endParaRPr lang="en-GB">
              <a:latin typeface="Calibri"/>
              <a:cs typeface="Calibri"/>
            </a:endParaRPr>
          </a:p>
          <a:p>
            <a:endParaRPr lang="en-GB">
              <a:latin typeface="Calibri"/>
              <a:cs typeface="Calibri"/>
            </a:endParaRPr>
          </a:p>
          <a:p>
            <a:r>
              <a:rPr lang="en-GB">
                <a:latin typeface="Calibri"/>
                <a:cs typeface="Calibri"/>
              </a:rPr>
              <a:t>Receiving the Annual Report and Accounts </a:t>
            </a:r>
            <a:endParaRPr lang="en-GB">
              <a:cs typeface="Calibri"/>
            </a:endParaRPr>
          </a:p>
        </p:txBody>
      </p:sp>
      <p:sp>
        <p:nvSpPr>
          <p:cNvPr id="5" name="TextBox 4">
            <a:extLst>
              <a:ext uri="{FF2B5EF4-FFF2-40B4-BE49-F238E27FC236}">
                <a16:creationId xmlns:a16="http://schemas.microsoft.com/office/drawing/2014/main" id="{2866F860-7145-300A-46DB-356810454B6B}"/>
              </a:ext>
            </a:extLst>
          </p:cNvPr>
          <p:cNvSpPr txBox="1"/>
          <p:nvPr/>
        </p:nvSpPr>
        <p:spPr>
          <a:xfrm>
            <a:off x="924427" y="2989848"/>
            <a:ext cx="101827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cs typeface="Times New Roman"/>
              </a:rPr>
              <a:t>The Council of Governors and Members are asked to receive the 2022/23 Annual Report and Accounts</a:t>
            </a:r>
          </a:p>
          <a:p>
            <a:endParaRPr lang="en-GB" sz="2400">
              <a:latin typeface="Calibri"/>
              <a:cs typeface="Calibri"/>
            </a:endParaRPr>
          </a:p>
          <a:p>
            <a:endParaRPr lang="en-GB" sz="2400">
              <a:latin typeface="Calibri"/>
              <a:cs typeface="Calibri"/>
            </a:endParaRPr>
          </a:p>
          <a:p>
            <a:pPr algn="ctr"/>
            <a:r>
              <a:rPr lang="en-GB" sz="2400">
                <a:latin typeface="Calibri"/>
                <a:cs typeface="Calibri"/>
                <a:hlinkClick r:id="rId3"/>
              </a:rPr>
              <a:t>Annual Report &amp; Accounts 2022-23 - NHS South East Coast Ambulance Service (secamb.nhs.uk)</a:t>
            </a:r>
            <a:endParaRPr lang="en-GB" sz="2400">
              <a:latin typeface="Calibri"/>
              <a:cs typeface="Calibri"/>
            </a:endParaRPr>
          </a:p>
        </p:txBody>
      </p:sp>
    </p:spTree>
    <p:extLst>
      <p:ext uri="{BB962C8B-B14F-4D97-AF65-F5344CB8AC3E}">
        <p14:creationId xmlns:p14="http://schemas.microsoft.com/office/powerpoint/2010/main" val="153083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A694DB-63CA-E221-2DA2-00BE192964F8}"/>
              </a:ext>
            </a:extLst>
          </p:cNvPr>
          <p:cNvSpPr txBox="1"/>
          <p:nvPr/>
        </p:nvSpPr>
        <p:spPr>
          <a:xfrm>
            <a:off x="1837387" y="3351663"/>
            <a:ext cx="85172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Lead Governor’s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Leigh Westwood</a:t>
            </a:r>
          </a:p>
        </p:txBody>
      </p:sp>
      <p:pic>
        <p:nvPicPr>
          <p:cNvPr id="3" name="Picture 2" descr="A blue and white logo&#10;&#10;Description automatically generated">
            <a:extLst>
              <a:ext uri="{FF2B5EF4-FFF2-40B4-BE49-F238E27FC236}">
                <a16:creationId xmlns:a16="http://schemas.microsoft.com/office/drawing/2014/main" id="{9CE92B26-E869-0E3A-AEA5-D85F4163A772}"/>
              </a:ext>
            </a:extLst>
          </p:cNvPr>
          <p:cNvPicPr>
            <a:picLocks noChangeAspect="1"/>
          </p:cNvPicPr>
          <p:nvPr/>
        </p:nvPicPr>
        <p:blipFill>
          <a:blip r:embed="rId2"/>
          <a:stretch>
            <a:fillRect/>
          </a:stretch>
        </p:blipFill>
        <p:spPr>
          <a:xfrm>
            <a:off x="8488378" y="125609"/>
            <a:ext cx="3498850" cy="1104900"/>
          </a:xfrm>
          <a:prstGeom prst="rect">
            <a:avLst/>
          </a:prstGeom>
        </p:spPr>
      </p:pic>
      <p:pic>
        <p:nvPicPr>
          <p:cNvPr id="6" name="Picture 5" descr="A person in a green jacket&#10;&#10;Description automatically generated">
            <a:extLst>
              <a:ext uri="{FF2B5EF4-FFF2-40B4-BE49-F238E27FC236}">
                <a16:creationId xmlns:a16="http://schemas.microsoft.com/office/drawing/2014/main" id="{BCE612D6-439B-7D8F-2C0E-8C35EC0282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4729"/>
          <a:stretch/>
        </p:blipFill>
        <p:spPr>
          <a:xfrm>
            <a:off x="-20553" y="-113820"/>
            <a:ext cx="1600200" cy="3847621"/>
          </a:xfrm>
          <a:prstGeom prst="rect">
            <a:avLst/>
          </a:prstGeom>
        </p:spPr>
      </p:pic>
      <p:pic>
        <p:nvPicPr>
          <p:cNvPr id="10" name="Picture 9" descr="A person and person in uniform standing in a bus&#10;&#10;Description automatically generated">
            <a:extLst>
              <a:ext uri="{FF2B5EF4-FFF2-40B4-BE49-F238E27FC236}">
                <a16:creationId xmlns:a16="http://schemas.microsoft.com/office/drawing/2014/main" id="{5DD180FD-72DA-6E3E-2CE3-7F12485F2A6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t="8692"/>
          <a:stretch/>
        </p:blipFill>
        <p:spPr>
          <a:xfrm>
            <a:off x="1579647" y="-8312"/>
            <a:ext cx="1878760" cy="3047585"/>
          </a:xfrm>
          <a:prstGeom prst="rect">
            <a:avLst/>
          </a:prstGeom>
        </p:spPr>
      </p:pic>
      <p:pic>
        <p:nvPicPr>
          <p:cNvPr id="12" name="Picture 11" descr="A yellow ambulance on a road&#10;&#10;Description automatically generated">
            <a:extLst>
              <a:ext uri="{FF2B5EF4-FFF2-40B4-BE49-F238E27FC236}">
                <a16:creationId xmlns:a16="http://schemas.microsoft.com/office/drawing/2014/main" id="{54E20ECC-05A4-589F-7B8B-53DC77DBE653}"/>
              </a:ext>
            </a:extLst>
          </p:cNvPr>
          <p:cNvPicPr>
            <a:picLocks noChangeAspect="1"/>
          </p:cNvPicPr>
          <p:nvPr/>
        </p:nvPicPr>
        <p:blipFill>
          <a:blip r:embed="rId7"/>
          <a:stretch>
            <a:fillRect/>
          </a:stretch>
        </p:blipFill>
        <p:spPr>
          <a:xfrm>
            <a:off x="1070" y="3842982"/>
            <a:ext cx="1482811" cy="1496541"/>
          </a:xfrm>
          <a:prstGeom prst="rect">
            <a:avLst/>
          </a:prstGeom>
        </p:spPr>
      </p:pic>
      <p:pic>
        <p:nvPicPr>
          <p:cNvPr id="5" name="Picture 4" descr="A person wearing headphones and smiling&#10;&#10;Description automatically generated">
            <a:extLst>
              <a:ext uri="{FF2B5EF4-FFF2-40B4-BE49-F238E27FC236}">
                <a16:creationId xmlns:a16="http://schemas.microsoft.com/office/drawing/2014/main" id="{8517B05E-DA01-01C0-C0A2-61F44BCBD7D4}"/>
              </a:ext>
            </a:extLst>
          </p:cNvPr>
          <p:cNvPicPr>
            <a:picLocks noChangeAspect="1"/>
          </p:cNvPicPr>
          <p:nvPr/>
        </p:nvPicPr>
        <p:blipFill>
          <a:blip r:embed="rId8"/>
          <a:stretch>
            <a:fillRect/>
          </a:stretch>
        </p:blipFill>
        <p:spPr>
          <a:xfrm>
            <a:off x="3564086" y="-4265"/>
            <a:ext cx="2199371" cy="1459897"/>
          </a:xfrm>
          <a:prstGeom prst="rect">
            <a:avLst/>
          </a:prstGeom>
        </p:spPr>
      </p:pic>
    </p:spTree>
    <p:extLst>
      <p:ext uri="{BB962C8B-B14F-4D97-AF65-F5344CB8AC3E}">
        <p14:creationId xmlns:p14="http://schemas.microsoft.com/office/powerpoint/2010/main" val="463201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409E6B3867264F973DDB0232BFF9EB" ma:contentTypeVersion="17" ma:contentTypeDescription="Create a new document." ma:contentTypeScope="" ma:versionID="33ab9f4343260cb0d804e3ebfd5c49ad">
  <xsd:schema xmlns:xsd="http://www.w3.org/2001/XMLSchema" xmlns:xs="http://www.w3.org/2001/XMLSchema" xmlns:p="http://schemas.microsoft.com/office/2006/metadata/properties" xmlns:ns2="b7d0789c-dcb6-438b-868f-652cbdc929e2" xmlns:ns3="c8d41beb-f991-4f1a-b6f5-25a66575d59f" targetNamespace="http://schemas.microsoft.com/office/2006/metadata/properties" ma:root="true" ma:fieldsID="90c3a7026bb2bd7156d65e4027638ae6" ns2:_="" ns3:_="">
    <xsd:import namespace="b7d0789c-dcb6-438b-868f-652cbdc929e2"/>
    <xsd:import namespace="c8d41beb-f991-4f1a-b6f5-25a66575d5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d0789c-dcb6-438b-868f-652cbdc929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1371ab-f166-41a8-b4bb-b296f82274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d41beb-f991-4f1a-b6f5-25a66575d59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c27891-95d2-41a8-8469-41054f7398f8}" ma:internalName="TaxCatchAll" ma:showField="CatchAllData" ma:web="c8d41beb-f991-4f1a-b6f5-25a66575d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d0789c-dcb6-438b-868f-652cbdc929e2">
      <Terms xmlns="http://schemas.microsoft.com/office/infopath/2007/PartnerControls"/>
    </lcf76f155ced4ddcb4097134ff3c332f>
    <TaxCatchAll xmlns="c8d41beb-f991-4f1a-b6f5-25a66575d59f" xsi:nil="true"/>
    <SharedWithUsers xmlns="c8d41beb-f991-4f1a-b6f5-25a66575d59f">
      <UserInfo>
        <DisplayName>Saba Sadiq</DisplayName>
        <AccountId>756</AccountId>
        <AccountType/>
      </UserInfo>
      <UserInfo>
        <DisplayName>Peter Lee</DisplayName>
        <AccountId>664</AccountId>
        <AccountType/>
      </UserInfo>
      <UserInfo>
        <DisplayName>Liz Spiers</DisplayName>
        <AccountId>15</AccountId>
        <AccountType/>
      </UserInfo>
      <UserInfo>
        <DisplayName>Eileen Sanderson</DisplayName>
        <AccountId>425</AccountId>
        <AccountType/>
      </UserInfo>
      <UserInfo>
        <DisplayName>Janine Compton</DisplayName>
        <AccountId>16</AccountId>
        <AccountType/>
      </UserInfo>
      <UserInfo>
        <DisplayName>Matthew Webb</DisplayName>
        <AccountId>117</AccountId>
        <AccountType/>
      </UserInfo>
    </SharedWithUsers>
  </documentManagement>
</p:properties>
</file>

<file path=customXml/itemProps1.xml><?xml version="1.0" encoding="utf-8"?>
<ds:datastoreItem xmlns:ds="http://schemas.openxmlformats.org/officeDocument/2006/customXml" ds:itemID="{FB9D3280-FE52-445B-8DE3-F6311D1FEE4C}">
  <ds:schemaRefs>
    <ds:schemaRef ds:uri="b7d0789c-dcb6-438b-868f-652cbdc929e2"/>
    <ds:schemaRef ds:uri="c8d41beb-f991-4f1a-b6f5-25a66575d5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462521-40F6-4485-B38A-8BBB1358CDBA}">
  <ds:schemaRefs>
    <ds:schemaRef ds:uri="http://schemas.microsoft.com/sharepoint/v3/contenttype/forms"/>
  </ds:schemaRefs>
</ds:datastoreItem>
</file>

<file path=customXml/itemProps3.xml><?xml version="1.0" encoding="utf-8"?>
<ds:datastoreItem xmlns:ds="http://schemas.openxmlformats.org/officeDocument/2006/customXml" ds:itemID="{C848771A-CB3C-45C5-837D-0D83AA6B373E}">
  <ds:schemaRefs>
    <ds:schemaRef ds:uri="http://schemas.microsoft.com/office/2006/documentManagement/types"/>
    <ds:schemaRef ds:uri="c8d41beb-f991-4f1a-b6f5-25a66575d59f"/>
    <ds:schemaRef ds:uri="http://schemas.microsoft.com/office/2006/metadata/properties"/>
    <ds:schemaRef ds:uri="http://purl.org/dc/dcmitype/"/>
    <ds:schemaRef ds:uri="http://schemas.openxmlformats.org/package/2006/metadata/core-properties"/>
    <ds:schemaRef ds:uri="http://purl.org/dc/elements/1.1/"/>
    <ds:schemaRef ds:uri="http://purl.org/dc/terms/"/>
    <ds:schemaRef ds:uri="http://schemas.microsoft.com/office/infopath/2007/PartnerControls"/>
    <ds:schemaRef ds:uri="b7d0789c-dcb6-438b-868f-652cbdc929e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3654</Words>
  <Application>Microsoft Office PowerPoint</Application>
  <PresentationFormat>Widescreen</PresentationFormat>
  <Paragraphs>413</Paragraphs>
  <Slides>51</Slides>
  <Notes>10</Notes>
  <HiddenSlides>2</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1_Office Theme</vt:lpstr>
      <vt:lpstr>2_Office Theme</vt:lpstr>
      <vt:lpstr>PowerPoint Presentation</vt:lpstr>
      <vt:lpstr>Finance Emerging from the pandemic</vt:lpstr>
      <vt:lpstr>Financial Framework</vt:lpstr>
      <vt:lpstr>Income and Expenditure Account  Audited Accounts</vt:lpstr>
      <vt:lpstr>Our Auditor’s View</vt:lpstr>
      <vt:lpstr>PowerPoint Presentation</vt:lpstr>
      <vt:lpstr>Financial Plan 2023/24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Creating our future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Vision</vt:lpstr>
      <vt:lpstr>The Need for a New Strategy</vt:lpstr>
      <vt:lpstr>The “Wicked” Questions</vt:lpstr>
      <vt:lpstr>Journey Ahead</vt:lpstr>
      <vt:lpstr>Journey Ahead</vt:lpstr>
      <vt:lpstr>Journey Ahead</vt:lpstr>
      <vt:lpstr>Where Are We Now?</vt:lpstr>
      <vt:lpstr>Where Are We Now?</vt:lpstr>
      <vt:lpstr>Where Are We Now?</vt:lpstr>
      <vt:lpstr>Where Are We Now?</vt:lpstr>
      <vt:lpstr>PowerPoint Presentation</vt:lpstr>
      <vt:lpstr>Did You Know:</vt:lpstr>
      <vt:lpstr>PowerPoint Presentation</vt:lpstr>
      <vt:lpstr>PowerPoint Presentation</vt:lpstr>
      <vt:lpstr>Strategy Programme Pillars</vt:lpstr>
      <vt:lpstr>Strategy Programme Pillars</vt:lpstr>
      <vt:lpstr>Strategy Programme Pillars</vt:lpstr>
      <vt:lpstr>Strategy Programme Pillars</vt:lpstr>
      <vt:lpstr>Strategy Programme Pillars</vt:lpstr>
      <vt:lpstr>Your voice matters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2023-05 About us - executive briefing</dc:title>
  <dc:creator>Louis Parsons</dc:creator>
  <cp:lastModifiedBy>Saba Sadiq</cp:lastModifiedBy>
  <cp:revision>3</cp:revision>
  <dcterms:created xsi:type="dcterms:W3CDTF">2023-04-20T19:37:36Z</dcterms:created>
  <dcterms:modified xsi:type="dcterms:W3CDTF">2023-09-18T13:21:01Z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0x010100F3409E6B3867264F973DDB0232BFF9EB</vt:lpwstr>
  </property>
  <property fmtid="{D5CDD505-2E9C-101B-9397-08002B2CF9AE}" pid="3" name="MediaServiceImageTags">
    <vt:lpwstr/>
  </property>
</Properties>
</file>